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305" r:id="rId3"/>
    <p:sldId id="308" r:id="rId4"/>
    <p:sldId id="363" r:id="rId5"/>
    <p:sldId id="336" r:id="rId6"/>
    <p:sldId id="368" r:id="rId7"/>
    <p:sldId id="369" r:id="rId8"/>
    <p:sldId id="351" r:id="rId9"/>
    <p:sldId id="361" r:id="rId10"/>
    <p:sldId id="345" r:id="rId11"/>
    <p:sldId id="358" r:id="rId12"/>
    <p:sldId id="317" r:id="rId13"/>
    <p:sldId id="303" r:id="rId14"/>
    <p:sldId id="283" r:id="rId15"/>
    <p:sldId id="370" r:id="rId16"/>
    <p:sldId id="371" r:id="rId17"/>
    <p:sldId id="284" r:id="rId18"/>
    <p:sldId id="334" r:id="rId19"/>
    <p:sldId id="359" r:id="rId20"/>
    <p:sldId id="343" r:id="rId21"/>
    <p:sldId id="34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6625" autoAdjust="0"/>
  </p:normalViewPr>
  <p:slideViewPr>
    <p:cSldViewPr>
      <p:cViewPr varScale="1">
        <p:scale>
          <a:sx n="67" d="100"/>
          <a:sy n="67" d="100"/>
        </p:scale>
        <p:origin x="-138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FF8A63-CD6A-47EA-A7E4-17F803344595}" type="datetimeFigureOut">
              <a:rPr lang="en-NZ" smtClean="0"/>
              <a:t>3/04/2014</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A3B4C6-30A2-4BD0-B2BB-61F612F4B435}" type="slidenum">
              <a:rPr lang="en-NZ" smtClean="0"/>
              <a:t>‹#›</a:t>
            </a:fld>
            <a:endParaRPr lang="en-NZ"/>
          </a:p>
        </p:txBody>
      </p:sp>
    </p:spTree>
    <p:extLst>
      <p:ext uri="{BB962C8B-B14F-4D97-AF65-F5344CB8AC3E}">
        <p14:creationId xmlns:p14="http://schemas.microsoft.com/office/powerpoint/2010/main" val="155084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will be 40-45  women present from many ethnicities and across all ages, many younger women.   Delegates will attend from Taiwan, Myanmar, Philippines, Thailand, South Africa, Cook Islands Vanuatu, Kiribati, Samoa and Fiji.  Later that day  an interactive Workshop on “Overcoming the Effects of climate Change”  facilitated by </a:t>
            </a:r>
            <a:r>
              <a:rPr lang="en-US" sz="1200" kern="1200" dirty="0" err="1" smtClean="0">
                <a:solidFill>
                  <a:schemeClr val="tx1"/>
                </a:solidFill>
                <a:effectLst/>
                <a:latin typeface="+mn-lt"/>
                <a:ea typeface="+mn-ea"/>
                <a:cs typeface="+mn-cs"/>
              </a:rPr>
              <a:t>Maleta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Tenten</a:t>
            </a:r>
            <a:r>
              <a:rPr lang="en-US" sz="1200" kern="1200" dirty="0" smtClean="0">
                <a:solidFill>
                  <a:schemeClr val="tx1"/>
                </a:solidFill>
                <a:effectLst/>
                <a:latin typeface="+mn-lt"/>
                <a:ea typeface="+mn-ea"/>
                <a:cs typeface="+mn-cs"/>
              </a:rPr>
              <a:t> from The Kiribati Protestant Church.</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 did we choose the topic of “Overcoming the Effects of Climate Change”?</a:t>
            </a:r>
            <a:endParaRPr lang="en-NZ"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members were also concerned to improve outcomes for disaster management.    This may give you some idea of the practical aspects which women can take up. Climate change will be a new topic for consideration by  the </a:t>
            </a:r>
            <a:r>
              <a:rPr lang="en-US" sz="1200" kern="1200" dirty="0" err="1" smtClean="0">
                <a:solidFill>
                  <a:schemeClr val="tx1"/>
                </a:solidFill>
                <a:effectLst/>
                <a:latin typeface="+mn-lt"/>
                <a:ea typeface="+mn-ea"/>
                <a:cs typeface="+mn-cs"/>
              </a:rPr>
              <a:t>Bridgebuilders</a:t>
            </a:r>
            <a:r>
              <a:rPr lang="en-US" sz="1200" kern="1200" dirty="0" smtClean="0">
                <a:solidFill>
                  <a:schemeClr val="tx1"/>
                </a:solidFill>
                <a:effectLst/>
                <a:latin typeface="+mn-lt"/>
                <a:ea typeface="+mn-ea"/>
                <a:cs typeface="+mn-cs"/>
              </a:rPr>
              <a:t> Network.    Because of the increasing impacts in member countries including Kiribati, Philippines and Thailand and in view of New Zealand having a number of experts such as yourself it seemed important in planning for the 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Consultation to build capacity for those attending in the practical aspects of how the effects of climate change could be mitigated in a practical way in their home communities.  </a:t>
            </a:r>
            <a:endParaRPr lang="en-NZ" sz="1200" kern="1200" dirty="0" smtClean="0">
              <a:solidFill>
                <a:schemeClr val="tx1"/>
              </a:solidFill>
              <a:effectLst/>
              <a:latin typeface="+mn-lt"/>
              <a:ea typeface="+mn-ea"/>
              <a:cs typeface="+mn-cs"/>
            </a:endParaRPr>
          </a:p>
          <a:p>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A3B4C6-30A2-4BD0-B2BB-61F612F4B435}" type="slidenum">
              <a:rPr lang="en-NZ" smtClean="0"/>
              <a:t>1</a:t>
            </a:fld>
            <a:endParaRPr lang="en-NZ"/>
          </a:p>
        </p:txBody>
      </p:sp>
    </p:spTree>
    <p:extLst>
      <p:ext uri="{BB962C8B-B14F-4D97-AF65-F5344CB8AC3E}">
        <p14:creationId xmlns:p14="http://schemas.microsoft.com/office/powerpoint/2010/main" val="194409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5C736C-385D-6746-B5EC-A0A5E09A4D2C}" type="slidenum">
              <a:rPr lang="en-US" smtClean="0"/>
              <a:t>10</a:t>
            </a:fld>
            <a:endParaRPr lang="en-US"/>
          </a:p>
        </p:txBody>
      </p:sp>
    </p:spTree>
    <p:extLst>
      <p:ext uri="{BB962C8B-B14F-4D97-AF65-F5344CB8AC3E}">
        <p14:creationId xmlns:p14="http://schemas.microsoft.com/office/powerpoint/2010/main" val="349515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897967" eaLnBrk="0" hangingPunct="0">
              <a:defRPr sz="1500">
                <a:solidFill>
                  <a:srgbClr val="FF0000"/>
                </a:solidFill>
                <a:latin typeface="Arial" charset="0"/>
              </a:defRPr>
            </a:lvl1pPr>
            <a:lvl2pPr marL="702756" indent="-270291" defTabSz="897967" eaLnBrk="0" hangingPunct="0">
              <a:defRPr sz="1500">
                <a:solidFill>
                  <a:srgbClr val="FF0000"/>
                </a:solidFill>
                <a:latin typeface="Arial" charset="0"/>
              </a:defRPr>
            </a:lvl2pPr>
            <a:lvl3pPr marL="1081164" indent="-216233" defTabSz="897967" eaLnBrk="0" hangingPunct="0">
              <a:defRPr sz="1500">
                <a:solidFill>
                  <a:srgbClr val="FF0000"/>
                </a:solidFill>
                <a:latin typeface="Arial" charset="0"/>
              </a:defRPr>
            </a:lvl3pPr>
            <a:lvl4pPr marL="1513629" indent="-216233" defTabSz="897967" eaLnBrk="0" hangingPunct="0">
              <a:defRPr sz="1500">
                <a:solidFill>
                  <a:srgbClr val="FF0000"/>
                </a:solidFill>
                <a:latin typeface="Arial" charset="0"/>
              </a:defRPr>
            </a:lvl4pPr>
            <a:lvl5pPr marL="1946095" indent="-216233" defTabSz="897967" eaLnBrk="0" hangingPunct="0">
              <a:defRPr sz="1500">
                <a:solidFill>
                  <a:srgbClr val="FF0000"/>
                </a:solidFill>
                <a:latin typeface="Arial" charset="0"/>
              </a:defRPr>
            </a:lvl5pPr>
            <a:lvl6pPr marL="2378560" indent="-216233" defTabSz="897967" eaLnBrk="0" fontAlgn="base" hangingPunct="0">
              <a:spcBef>
                <a:spcPct val="0"/>
              </a:spcBef>
              <a:spcAft>
                <a:spcPct val="0"/>
              </a:spcAft>
              <a:defRPr sz="1500">
                <a:solidFill>
                  <a:srgbClr val="FF0000"/>
                </a:solidFill>
                <a:latin typeface="Arial" charset="0"/>
              </a:defRPr>
            </a:lvl6pPr>
            <a:lvl7pPr marL="2811026" indent="-216233" defTabSz="897967" eaLnBrk="0" fontAlgn="base" hangingPunct="0">
              <a:spcBef>
                <a:spcPct val="0"/>
              </a:spcBef>
              <a:spcAft>
                <a:spcPct val="0"/>
              </a:spcAft>
              <a:defRPr sz="1500">
                <a:solidFill>
                  <a:srgbClr val="FF0000"/>
                </a:solidFill>
                <a:latin typeface="Arial" charset="0"/>
              </a:defRPr>
            </a:lvl7pPr>
            <a:lvl8pPr marL="3243491" indent="-216233" defTabSz="897967" eaLnBrk="0" fontAlgn="base" hangingPunct="0">
              <a:spcBef>
                <a:spcPct val="0"/>
              </a:spcBef>
              <a:spcAft>
                <a:spcPct val="0"/>
              </a:spcAft>
              <a:defRPr sz="1500">
                <a:solidFill>
                  <a:srgbClr val="FF0000"/>
                </a:solidFill>
                <a:latin typeface="Arial" charset="0"/>
              </a:defRPr>
            </a:lvl8pPr>
            <a:lvl9pPr marL="3675957" indent="-216233" defTabSz="897967" eaLnBrk="0" fontAlgn="base" hangingPunct="0">
              <a:spcBef>
                <a:spcPct val="0"/>
              </a:spcBef>
              <a:spcAft>
                <a:spcPct val="0"/>
              </a:spcAft>
              <a:defRPr sz="1500">
                <a:solidFill>
                  <a:srgbClr val="FF0000"/>
                </a:solidFill>
                <a:latin typeface="Arial" charset="0"/>
              </a:defRPr>
            </a:lvl9pPr>
          </a:lstStyle>
          <a:p>
            <a:pPr eaLnBrk="1" hangingPunct="1"/>
            <a:fld id="{B4317D5C-6033-4231-B830-8FC20B9D8417}" type="slidenum">
              <a:rPr lang="en-AU" sz="1100">
                <a:solidFill>
                  <a:schemeClr val="tx1"/>
                </a:solidFill>
                <a:latin typeface="Times New Roman" pitchFamily="18" charset="0"/>
              </a:rPr>
              <a:pPr eaLnBrk="1" hangingPunct="1"/>
              <a:t>17</a:t>
            </a:fld>
            <a:endParaRPr lang="en-AU" sz="1100">
              <a:solidFill>
                <a:schemeClr val="tx1"/>
              </a:solidFill>
              <a:latin typeface="Times New Roman" pitchFamily="18" charset="0"/>
            </a:endParaRPr>
          </a:p>
        </p:txBody>
      </p:sp>
      <p:sp>
        <p:nvSpPr>
          <p:cNvPr id="62467" name="Rectangle 2"/>
          <p:cNvSpPr>
            <a:spLocks noGrp="1" noRot="1" noChangeAspect="1" noChangeArrowheads="1" noTextEdit="1"/>
          </p:cNvSpPr>
          <p:nvPr>
            <p:ph type="sldImg"/>
          </p:nvPr>
        </p:nvSpPr>
        <p:spPr>
          <a:xfrm>
            <a:off x="1144588" y="685800"/>
            <a:ext cx="4570412" cy="3429000"/>
          </a:xfrm>
          <a:ln/>
        </p:spPr>
      </p:sp>
      <p:sp>
        <p:nvSpPr>
          <p:cNvPr id="62468" name="Rectangle 3"/>
          <p:cNvSpPr>
            <a:spLocks noGrp="1" noChangeArrowheads="1"/>
          </p:cNvSpPr>
          <p:nvPr>
            <p:ph type="body" idx="1"/>
          </p:nvPr>
        </p:nvSpPr>
        <p:spPr>
          <a:xfrm>
            <a:off x="687586" y="4343704"/>
            <a:ext cx="5482828" cy="4113892"/>
          </a:xfrm>
          <a:noFill/>
        </p:spPr>
        <p:txBody>
          <a:bodyPr/>
          <a:lstStyle/>
          <a:p>
            <a:pPr eaLnBrk="1" hangingPunct="1"/>
            <a:r>
              <a:rPr lang="en-NZ" smtClean="0"/>
              <a:t>Figure developed by Doug Ramsay </a:t>
            </a:r>
            <a:r>
              <a:rPr lang="en-NZ" u="sng" smtClean="0"/>
              <a:t>early in 2009</a:t>
            </a:r>
            <a:r>
              <a:rPr lang="en-NZ" smtClean="0"/>
              <a:t> from the information listed in Table 2.2 of the MfE Guidance Manual on Coastal Hazards and Climate Change.</a:t>
            </a: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1475" name="Rectangle 3"/>
          <p:cNvSpPr>
            <a:spLocks noGrp="1" noChangeArrowheads="1"/>
          </p:cNvSpPr>
          <p:nvPr>
            <p:ph type="body" idx="1"/>
          </p:nvPr>
        </p:nvSpPr>
        <p:spPr bwMode="auto">
          <a:xfrm>
            <a:off x="685480" y="4343144"/>
            <a:ext cx="5487041" cy="4115019"/>
          </a:xfrm>
          <a:prstGeom prst="rect">
            <a:avLst/>
          </a:prstGeom>
          <a:solidFill>
            <a:srgbClr val="FFFFFF"/>
          </a:solidFill>
          <a:ln>
            <a:solidFill>
              <a:srgbClr val="000000"/>
            </a:solidFill>
            <a:miter lim="800000"/>
            <a:headEnd/>
            <a:tailEnd/>
          </a:ln>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1FB1B81F-7BF1-489E-956B-6AA8BB8FFE92}" type="datetimeFigureOut">
              <a:rPr lang="en-NZ" smtClean="0"/>
              <a:t>3/04/2014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80FB834-B495-4702-BE74-FC0E22B44E30}" type="slidenum">
              <a:rPr lang="en-NZ" smtClean="0"/>
              <a:t>‹#›</a:t>
            </a:fld>
            <a:endParaRPr lang="en-NZ"/>
          </a:p>
        </p:txBody>
      </p:sp>
    </p:spTree>
    <p:extLst>
      <p:ext uri="{BB962C8B-B14F-4D97-AF65-F5344CB8AC3E}">
        <p14:creationId xmlns:p14="http://schemas.microsoft.com/office/powerpoint/2010/main" val="130197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FB1B81F-7BF1-489E-956B-6AA8BB8FFE92}" type="datetimeFigureOut">
              <a:rPr lang="en-NZ" smtClean="0"/>
              <a:t>3/04/2014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80FB834-B495-4702-BE74-FC0E22B44E30}" type="slidenum">
              <a:rPr lang="en-NZ" smtClean="0"/>
              <a:t>‹#›</a:t>
            </a:fld>
            <a:endParaRPr lang="en-NZ"/>
          </a:p>
        </p:txBody>
      </p:sp>
    </p:spTree>
    <p:extLst>
      <p:ext uri="{BB962C8B-B14F-4D97-AF65-F5344CB8AC3E}">
        <p14:creationId xmlns:p14="http://schemas.microsoft.com/office/powerpoint/2010/main" val="12806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1FB1B81F-7BF1-489E-956B-6AA8BB8FFE92}" type="datetimeFigureOut">
              <a:rPr lang="en-NZ" smtClean="0"/>
              <a:t>3/04/2014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80FB834-B495-4702-BE74-FC0E22B44E30}" type="slidenum">
              <a:rPr lang="en-NZ" smtClean="0"/>
              <a:t>‹#›</a:t>
            </a:fld>
            <a:endParaRPr lang="en-NZ"/>
          </a:p>
        </p:txBody>
      </p:sp>
    </p:spTree>
    <p:extLst>
      <p:ext uri="{BB962C8B-B14F-4D97-AF65-F5344CB8AC3E}">
        <p14:creationId xmlns:p14="http://schemas.microsoft.com/office/powerpoint/2010/main" val="261598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44675" y="147638"/>
            <a:ext cx="6916738" cy="1143000"/>
          </a:xfrm>
        </p:spPr>
        <p:txBody>
          <a:bodyPr/>
          <a:lstStyle/>
          <a:p>
            <a:r>
              <a:rPr lang="en-US" smtClean="0"/>
              <a:t>Click to edit Master title style</a:t>
            </a:r>
            <a:endParaRPr lang="en-NZ"/>
          </a:p>
        </p:txBody>
      </p:sp>
      <p:sp>
        <p:nvSpPr>
          <p:cNvPr id="3" name="Content Placeholder 2"/>
          <p:cNvSpPr>
            <a:spLocks noGrp="1"/>
          </p:cNvSpPr>
          <p:nvPr>
            <p:ph sz="half" idx="1"/>
          </p:nvPr>
        </p:nvSpPr>
        <p:spPr>
          <a:xfrm>
            <a:off x="1833563" y="1773238"/>
            <a:ext cx="33877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5373688" y="1773238"/>
            <a:ext cx="338772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ftr" sz="quarter" idx="10"/>
          </p:nvPr>
        </p:nvSpPr>
        <p:spPr>
          <a:ln/>
        </p:spPr>
        <p:txBody>
          <a:bodyPr/>
          <a:lstStyle>
            <a:lvl1pPr>
              <a:defRPr/>
            </a:lvl1pPr>
          </a:lstStyle>
          <a:p>
            <a:endParaRPr lang="en-NZ"/>
          </a:p>
        </p:txBody>
      </p:sp>
      <p:sp>
        <p:nvSpPr>
          <p:cNvPr id="6" name="Rectangle 5"/>
          <p:cNvSpPr>
            <a:spLocks noGrp="1" noChangeArrowheads="1"/>
          </p:cNvSpPr>
          <p:nvPr>
            <p:ph type="sldNum" sz="quarter" idx="11"/>
          </p:nvPr>
        </p:nvSpPr>
        <p:spPr>
          <a:ln/>
        </p:spPr>
        <p:txBody>
          <a:bodyPr/>
          <a:lstStyle>
            <a:lvl1pPr>
              <a:defRPr/>
            </a:lvl1pPr>
          </a:lstStyle>
          <a:p>
            <a:fld id="{B80FB834-B495-4702-BE74-FC0E22B44E30}" type="slidenum">
              <a:rPr lang="en-NZ" smtClean="0"/>
              <a:t>‹#›</a:t>
            </a:fld>
            <a:endParaRPr lang="en-NZ"/>
          </a:p>
        </p:txBody>
      </p:sp>
    </p:spTree>
    <p:extLst>
      <p:ext uri="{BB962C8B-B14F-4D97-AF65-F5344CB8AC3E}">
        <p14:creationId xmlns:p14="http://schemas.microsoft.com/office/powerpoint/2010/main" val="315539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with Title">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50825" y="260238"/>
            <a:ext cx="8642350" cy="792000"/>
          </a:xfrm>
          <a:prstGeom prst="rect">
            <a:avLst/>
          </a:prstGeom>
        </p:spPr>
        <p:txBody>
          <a:bodyPr lIns="0" tIns="36000" rIns="0" bIns="36000"/>
          <a:lstStyle>
            <a:lvl1pPr algn="l">
              <a:defRPr sz="2400" b="1" baseline="0">
                <a:solidFill>
                  <a:schemeClr val="bg1"/>
                </a:solidFill>
              </a:defRPr>
            </a:lvl1pPr>
          </a:lstStyle>
          <a:p>
            <a:r>
              <a:rPr lang="en-US" smtClean="0"/>
              <a:t>Slide Title</a:t>
            </a:r>
            <a:endParaRPr lang="en-GB"/>
          </a:p>
        </p:txBody>
      </p:sp>
    </p:spTree>
    <p:extLst>
      <p:ext uri="{BB962C8B-B14F-4D97-AF65-F5344CB8AC3E}">
        <p14:creationId xmlns:p14="http://schemas.microsoft.com/office/powerpoint/2010/main" val="11138742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 with Title and Text">
    <p:spTree>
      <p:nvGrpSpPr>
        <p:cNvPr id="1" name=""/>
        <p:cNvGrpSpPr/>
        <p:nvPr/>
      </p:nvGrpSpPr>
      <p:grpSpPr>
        <a:xfrm>
          <a:off x="0" y="0"/>
          <a:ext cx="0" cy="0"/>
          <a:chOff x="0" y="0"/>
          <a:chExt cx="0" cy="0"/>
        </a:xfrm>
      </p:grpSpPr>
      <p:sp>
        <p:nvSpPr>
          <p:cNvPr id="3" name="Title 10"/>
          <p:cNvSpPr>
            <a:spLocks noGrp="1"/>
          </p:cNvSpPr>
          <p:nvPr>
            <p:ph type="title" hasCustomPrompt="1"/>
          </p:nvPr>
        </p:nvSpPr>
        <p:spPr>
          <a:xfrm>
            <a:off x="250825" y="260238"/>
            <a:ext cx="8642350" cy="792000"/>
          </a:xfrm>
          <a:prstGeom prst="rect">
            <a:avLst/>
          </a:prstGeom>
        </p:spPr>
        <p:txBody>
          <a:bodyPr lIns="0" tIns="36000" rIns="0" bIns="36000"/>
          <a:lstStyle>
            <a:lvl1pPr algn="l">
              <a:defRPr sz="2400" b="1" baseline="0">
                <a:solidFill>
                  <a:schemeClr val="bg1"/>
                </a:solidFill>
              </a:defRPr>
            </a:lvl1pPr>
          </a:lstStyle>
          <a:p>
            <a:r>
              <a:rPr lang="en-US" smtClean="0"/>
              <a:t>Slide Title</a:t>
            </a:r>
            <a:endParaRPr lang="en-GB"/>
          </a:p>
        </p:txBody>
      </p:sp>
      <p:sp>
        <p:nvSpPr>
          <p:cNvPr id="4" name="Text Placeholder 4"/>
          <p:cNvSpPr>
            <a:spLocks noGrp="1"/>
          </p:cNvSpPr>
          <p:nvPr>
            <p:ph type="body" sz="quarter" idx="10" hasCustomPrompt="1"/>
          </p:nvPr>
        </p:nvSpPr>
        <p:spPr>
          <a:xfrm>
            <a:off x="250825" y="1341439"/>
            <a:ext cx="8642350" cy="4535486"/>
          </a:xfrm>
          <a:prstGeom prst="rect">
            <a:avLst/>
          </a:prstGeom>
        </p:spPr>
        <p:txBody>
          <a:bodyPr lIns="18000" tIns="36000" rIns="18000" bIns="36000"/>
          <a:lstStyle>
            <a:lvl1pPr marL="0" indent="0" algn="just">
              <a:spcBef>
                <a:spcPts val="0"/>
              </a:spcBef>
              <a:buFontTx/>
              <a:buNone/>
              <a:defRPr sz="2000" b="0" baseline="0">
                <a:solidFill>
                  <a:schemeClr val="bg1"/>
                </a:solidFill>
              </a:defRPr>
            </a:lvl1pPr>
            <a:lvl2pPr marL="180000" indent="0">
              <a:spcBef>
                <a:spcPts val="200"/>
              </a:spcBef>
              <a:buFontTx/>
              <a:buNone/>
              <a:defRPr sz="20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smtClean="0"/>
              <a:t>Text text text</a:t>
            </a:r>
          </a:p>
        </p:txBody>
      </p:sp>
    </p:spTree>
    <p:extLst>
      <p:ext uri="{BB962C8B-B14F-4D97-AF65-F5344CB8AC3E}">
        <p14:creationId xmlns:p14="http://schemas.microsoft.com/office/powerpoint/2010/main" val="33991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FF"/>
                </a:solidFill>
              </a:defRPr>
            </a:lvl1pPr>
          </a:lstStyle>
          <a:p>
            <a:r>
              <a:rPr lang="en-US" smtClean="0"/>
              <a:t>Click to edit Master title style</a:t>
            </a:r>
            <a:endParaRPr lang="en-NZ" dirty="0"/>
          </a:p>
        </p:txBody>
      </p:sp>
      <p:sp>
        <p:nvSpPr>
          <p:cNvPr id="3" name="Content Placeholder 2"/>
          <p:cNvSpPr>
            <a:spLocks noGrp="1"/>
          </p:cNvSpPr>
          <p:nvPr>
            <p:ph idx="1"/>
          </p:nvPr>
        </p:nvSpPr>
        <p:spPr/>
        <p:txBody>
          <a:bodyPr/>
          <a:lstStyle>
            <a:lvl2pPr>
              <a:defRPr>
                <a:solidFill>
                  <a:srgbClr val="FF0000"/>
                </a:solidFill>
              </a:defRPr>
            </a:lvl2pPr>
            <a:lvl3pPr>
              <a:defRPr>
                <a:solidFill>
                  <a:srgbClr val="0000FF"/>
                </a:solidFill>
              </a:defRPr>
            </a:lvl3pPr>
            <a:lvl5pPr>
              <a:defRPr i="1">
                <a:solidFill>
                  <a:srgbClr val="FF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Date Placeholder 3"/>
          <p:cNvSpPr>
            <a:spLocks noGrp="1"/>
          </p:cNvSpPr>
          <p:nvPr>
            <p:ph type="dt" sz="half" idx="10"/>
          </p:nvPr>
        </p:nvSpPr>
        <p:spPr/>
        <p:txBody>
          <a:bodyPr/>
          <a:lstStyle/>
          <a:p>
            <a:fld id="{1FB1B81F-7BF1-489E-956B-6AA8BB8FFE92}" type="datetimeFigureOut">
              <a:rPr lang="en-NZ" smtClean="0"/>
              <a:t>3/04/2014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80FB834-B495-4702-BE74-FC0E22B44E30}" type="slidenum">
              <a:rPr lang="en-NZ" smtClean="0"/>
              <a:t>‹#›</a:t>
            </a:fld>
            <a:endParaRPr lang="en-NZ"/>
          </a:p>
        </p:txBody>
      </p:sp>
    </p:spTree>
    <p:extLst>
      <p:ext uri="{BB962C8B-B14F-4D97-AF65-F5344CB8AC3E}">
        <p14:creationId xmlns:p14="http://schemas.microsoft.com/office/powerpoint/2010/main" val="3222283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1B81F-7BF1-489E-956B-6AA8BB8FFE92}" type="datetimeFigureOut">
              <a:rPr lang="en-NZ" smtClean="0"/>
              <a:t>3/04/2014</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80FB834-B495-4702-BE74-FC0E22B44E30}" type="slidenum">
              <a:rPr lang="en-NZ" smtClean="0"/>
              <a:t>‹#›</a:t>
            </a:fld>
            <a:endParaRPr lang="en-NZ"/>
          </a:p>
        </p:txBody>
      </p:sp>
    </p:spTree>
    <p:extLst>
      <p:ext uri="{BB962C8B-B14F-4D97-AF65-F5344CB8AC3E}">
        <p14:creationId xmlns:p14="http://schemas.microsoft.com/office/powerpoint/2010/main" val="292765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1FB1B81F-7BF1-489E-956B-6AA8BB8FFE92}" type="datetimeFigureOut">
              <a:rPr lang="en-NZ" smtClean="0"/>
              <a:t>3/04/2014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80FB834-B495-4702-BE74-FC0E22B44E30}" type="slidenum">
              <a:rPr lang="en-NZ" smtClean="0"/>
              <a:t>‹#›</a:t>
            </a:fld>
            <a:endParaRPr lang="en-NZ"/>
          </a:p>
        </p:txBody>
      </p:sp>
    </p:spTree>
    <p:extLst>
      <p:ext uri="{BB962C8B-B14F-4D97-AF65-F5344CB8AC3E}">
        <p14:creationId xmlns:p14="http://schemas.microsoft.com/office/powerpoint/2010/main" val="158280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1FB1B81F-7BF1-489E-956B-6AA8BB8FFE92}" type="datetimeFigureOut">
              <a:rPr lang="en-NZ" smtClean="0"/>
              <a:t>3/04/2014</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80FB834-B495-4702-BE74-FC0E22B44E30}" type="slidenum">
              <a:rPr lang="en-NZ" smtClean="0"/>
              <a:t>‹#›</a:t>
            </a:fld>
            <a:endParaRPr lang="en-NZ"/>
          </a:p>
        </p:txBody>
      </p:sp>
    </p:spTree>
    <p:extLst>
      <p:ext uri="{BB962C8B-B14F-4D97-AF65-F5344CB8AC3E}">
        <p14:creationId xmlns:p14="http://schemas.microsoft.com/office/powerpoint/2010/main" val="4175227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1FB1B81F-7BF1-489E-956B-6AA8BB8FFE92}" type="datetimeFigureOut">
              <a:rPr lang="en-NZ" smtClean="0"/>
              <a:t>3/04/2014</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80FB834-B495-4702-BE74-FC0E22B44E30}" type="slidenum">
              <a:rPr lang="en-NZ" smtClean="0"/>
              <a:t>‹#›</a:t>
            </a:fld>
            <a:endParaRPr lang="en-NZ"/>
          </a:p>
        </p:txBody>
      </p:sp>
    </p:spTree>
    <p:extLst>
      <p:ext uri="{BB962C8B-B14F-4D97-AF65-F5344CB8AC3E}">
        <p14:creationId xmlns:p14="http://schemas.microsoft.com/office/powerpoint/2010/main" val="120584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1B81F-7BF1-489E-956B-6AA8BB8FFE92}" type="datetimeFigureOut">
              <a:rPr lang="en-NZ" smtClean="0"/>
              <a:t>3/04/2014</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80FB834-B495-4702-BE74-FC0E22B44E30}" type="slidenum">
              <a:rPr lang="en-NZ" smtClean="0"/>
              <a:t>‹#›</a:t>
            </a:fld>
            <a:endParaRPr lang="en-NZ"/>
          </a:p>
        </p:txBody>
      </p:sp>
    </p:spTree>
    <p:extLst>
      <p:ext uri="{BB962C8B-B14F-4D97-AF65-F5344CB8AC3E}">
        <p14:creationId xmlns:p14="http://schemas.microsoft.com/office/powerpoint/2010/main" val="325130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1B81F-7BF1-489E-956B-6AA8BB8FFE92}" type="datetimeFigureOut">
              <a:rPr lang="en-NZ" smtClean="0"/>
              <a:t>3/04/2014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80FB834-B495-4702-BE74-FC0E22B44E30}" type="slidenum">
              <a:rPr lang="en-NZ" smtClean="0"/>
              <a:t>‹#›</a:t>
            </a:fld>
            <a:endParaRPr lang="en-NZ"/>
          </a:p>
        </p:txBody>
      </p:sp>
    </p:spTree>
    <p:extLst>
      <p:ext uri="{BB962C8B-B14F-4D97-AF65-F5344CB8AC3E}">
        <p14:creationId xmlns:p14="http://schemas.microsoft.com/office/powerpoint/2010/main" val="3762670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1B81F-7BF1-489E-956B-6AA8BB8FFE92}" type="datetimeFigureOut">
              <a:rPr lang="en-NZ" smtClean="0"/>
              <a:t>3/04/2014</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80FB834-B495-4702-BE74-FC0E22B44E30}" type="slidenum">
              <a:rPr lang="en-NZ" smtClean="0"/>
              <a:t>‹#›</a:t>
            </a:fld>
            <a:endParaRPr lang="en-NZ"/>
          </a:p>
        </p:txBody>
      </p:sp>
    </p:spTree>
    <p:extLst>
      <p:ext uri="{BB962C8B-B14F-4D97-AF65-F5344CB8AC3E}">
        <p14:creationId xmlns:p14="http://schemas.microsoft.com/office/powerpoint/2010/main" val="88312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6632"/>
            <a:ext cx="8229600" cy="922114"/>
          </a:xfrm>
          <a:prstGeom prst="rect">
            <a:avLst/>
          </a:prstGeom>
        </p:spPr>
        <p:txBody>
          <a:bodyPr vert="horz" lIns="91440" tIns="45720" rIns="91440" bIns="45720" rtlCol="0" anchor="ctr">
            <a:normAutofit/>
          </a:bodyPr>
          <a:lstStyle/>
          <a:p>
            <a:r>
              <a:rPr lang="en-US" smtClean="0"/>
              <a:t>Click to edit Master title style</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1B81F-7BF1-489E-956B-6AA8BB8FFE92}" type="datetimeFigureOut">
              <a:rPr lang="en-NZ" smtClean="0"/>
              <a:t>3/04/2014</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FB834-B495-4702-BE74-FC0E22B44E30}" type="slidenum">
              <a:rPr lang="en-NZ" smtClean="0"/>
              <a:t>‹#›</a:t>
            </a:fld>
            <a:endParaRPr lang="en-NZ"/>
          </a:p>
        </p:txBody>
      </p:sp>
    </p:spTree>
    <p:extLst>
      <p:ext uri="{BB962C8B-B14F-4D97-AF65-F5344CB8AC3E}">
        <p14:creationId xmlns:p14="http://schemas.microsoft.com/office/powerpoint/2010/main" val="446343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p:txStyles>
    <p:titleStyle>
      <a:lvl1pPr algn="ctr" defTabSz="914400" rtl="0" eaLnBrk="1" latinLnBrk="0" hangingPunct="1">
        <a:spcBef>
          <a:spcPct val="0"/>
        </a:spcBef>
        <a:buNone/>
        <a:defRPr sz="4400" kern="1200">
          <a:solidFill>
            <a:srgbClr val="0000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00FF"/>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i="1"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p:spPr>
        <p:txBody>
          <a:bodyPr>
            <a:normAutofit fontScale="90000"/>
          </a:bodyPr>
          <a:lstStyle/>
          <a:p>
            <a:r>
              <a:rPr lang="en-NZ" sz="6600" dirty="0" smtClean="0"/>
              <a:t>Overcoming the Effects of Climate Change</a:t>
            </a:r>
            <a:endParaRPr lang="en-NZ" sz="3600" dirty="0"/>
          </a:p>
        </p:txBody>
      </p:sp>
      <p:sp>
        <p:nvSpPr>
          <p:cNvPr id="4" name="Subtitle 3"/>
          <p:cNvSpPr>
            <a:spLocks noGrp="1"/>
          </p:cNvSpPr>
          <p:nvPr>
            <p:ph type="subTitle" idx="1"/>
          </p:nvPr>
        </p:nvSpPr>
        <p:spPr>
          <a:xfrm>
            <a:off x="1371600" y="2880519"/>
            <a:ext cx="6400800" cy="1775048"/>
          </a:xfrm>
        </p:spPr>
        <p:txBody>
          <a:bodyPr/>
          <a:lstStyle/>
          <a:p>
            <a:r>
              <a:rPr lang="en-NZ" dirty="0" smtClean="0"/>
              <a:t>James Renwick</a:t>
            </a:r>
          </a:p>
          <a:p>
            <a:r>
              <a:rPr lang="en-NZ" dirty="0" smtClean="0"/>
              <a:t>Victoria University of Wellington</a:t>
            </a:r>
          </a:p>
          <a:p>
            <a:r>
              <a:rPr lang="en-NZ" sz="2400" i="1" dirty="0" smtClean="0"/>
              <a:t>james.renwick@vuw.ac.nz</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1033" b="15048"/>
          <a:stretch/>
        </p:blipFill>
        <p:spPr>
          <a:xfrm>
            <a:off x="176012" y="5856677"/>
            <a:ext cx="3240000" cy="692518"/>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5856677"/>
            <a:ext cx="3240000" cy="692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05927" y="5013176"/>
            <a:ext cx="5688673" cy="369332"/>
          </a:xfrm>
          <a:prstGeom prst="rect">
            <a:avLst/>
          </a:prstGeom>
          <a:noFill/>
        </p:spPr>
        <p:txBody>
          <a:bodyPr wrap="none" rtlCol="0">
            <a:spAutoFit/>
          </a:bodyPr>
          <a:lstStyle/>
          <a:p>
            <a:r>
              <a:rPr lang="en-AU" b="1" dirty="0" err="1"/>
              <a:t>Bridgebuilders</a:t>
            </a:r>
            <a:r>
              <a:rPr lang="en-AU" b="1" dirty="0"/>
              <a:t> 7</a:t>
            </a:r>
            <a:r>
              <a:rPr lang="en-AU" b="1" baseline="30000" dirty="0"/>
              <a:t>th</a:t>
            </a:r>
            <a:r>
              <a:rPr lang="en-AU" b="1" dirty="0"/>
              <a:t> International </a:t>
            </a:r>
            <a:r>
              <a:rPr lang="en-AU" b="1" dirty="0" smtClean="0"/>
              <a:t>Consultation  5 April 2014</a:t>
            </a:r>
            <a:endParaRPr lang="en-NZ" dirty="0"/>
          </a:p>
        </p:txBody>
      </p:sp>
    </p:spTree>
    <p:extLst>
      <p:ext uri="{BB962C8B-B14F-4D97-AF65-F5344CB8AC3E}">
        <p14:creationId xmlns:p14="http://schemas.microsoft.com/office/powerpoint/2010/main" val="2262594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8131"/>
            <a:ext cx="4644000" cy="278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bgerundetes Rechteck 8"/>
          <p:cNvSpPr/>
          <p:nvPr/>
        </p:nvSpPr>
        <p:spPr>
          <a:xfrm>
            <a:off x="475928" y="4149080"/>
            <a:ext cx="8208912" cy="810000"/>
          </a:xfrm>
          <a:prstGeom prst="roundRect">
            <a:avLst/>
          </a:prstGeom>
          <a:solidFill>
            <a:schemeClr val="accent4">
              <a:lumMod val="40000"/>
              <a:lumOff val="60000"/>
            </a:schemeClr>
          </a:solidFill>
          <a:ln w="25400" cap="flat" cmpd="sng" algn="ctr">
            <a:noFill/>
            <a:prstDash val="solid"/>
          </a:ln>
          <a:effectLst>
            <a:outerShdw blurRad="635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smtClean="0">
              <a:ln>
                <a:noFill/>
              </a:ln>
              <a:solidFill>
                <a:prstClr val="white"/>
              </a:solidFill>
              <a:effectLst/>
              <a:uLnTx/>
              <a:uFillTx/>
              <a:latin typeface="Calibri"/>
            </a:endParaRPr>
          </a:p>
        </p:txBody>
      </p:sp>
      <p:sp>
        <p:nvSpPr>
          <p:cNvPr id="5" name="TextBox 4"/>
          <p:cNvSpPr txBox="1"/>
          <p:nvPr/>
        </p:nvSpPr>
        <p:spPr>
          <a:xfrm>
            <a:off x="691952" y="4166992"/>
            <a:ext cx="7848872" cy="769441"/>
          </a:xfrm>
          <a:prstGeom prst="rect">
            <a:avLst/>
          </a:prstGeom>
          <a:noFill/>
        </p:spPr>
        <p:txBody>
          <a:bodyPr wrap="square" rtlCol="0">
            <a:spAutoFit/>
          </a:bodyPr>
          <a:lstStyle/>
          <a:p>
            <a:pPr algn="ctr"/>
            <a:r>
              <a:rPr lang="en-US" sz="2200" dirty="0">
                <a:solidFill>
                  <a:srgbClr val="000000"/>
                </a:solidFill>
              </a:rPr>
              <a:t>Each of the last three decades has been successively warmer at the Earth’s surface than any preceding decade since </a:t>
            </a:r>
            <a:r>
              <a:rPr lang="en-US" sz="2200" smtClean="0">
                <a:solidFill>
                  <a:srgbClr val="000000"/>
                </a:solidFill>
              </a:rPr>
              <a:t>1850.</a:t>
            </a:r>
            <a:endParaRPr lang="en-US" sz="2200" dirty="0" smtClean="0">
              <a:solidFill>
                <a:srgbClr val="000000"/>
              </a:solidFill>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179" t="50250" r="1330" b="3368"/>
          <a:stretch/>
        </p:blipFill>
        <p:spPr>
          <a:xfrm>
            <a:off x="4499992" y="1305038"/>
            <a:ext cx="4644000" cy="2606665"/>
          </a:xfrm>
          <a:prstGeom prst="rect">
            <a:avLst/>
          </a:prstGeom>
        </p:spPr>
      </p:pic>
      <p:sp>
        <p:nvSpPr>
          <p:cNvPr id="10" name="Abgerundetes Rechteck 9"/>
          <p:cNvSpPr/>
          <p:nvPr/>
        </p:nvSpPr>
        <p:spPr>
          <a:xfrm>
            <a:off x="475928" y="5139280"/>
            <a:ext cx="8208912" cy="810000"/>
          </a:xfrm>
          <a:prstGeom prst="roundRect">
            <a:avLst/>
          </a:prstGeom>
          <a:solidFill>
            <a:schemeClr val="accent4">
              <a:lumMod val="40000"/>
              <a:lumOff val="60000"/>
            </a:schemeClr>
          </a:solidFill>
          <a:ln w="25400" cap="flat" cmpd="sng" algn="ctr">
            <a:noFill/>
            <a:prstDash val="solid"/>
          </a:ln>
          <a:effectLst>
            <a:outerShdw blurRad="635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smtClean="0">
              <a:ln>
                <a:noFill/>
              </a:ln>
              <a:solidFill>
                <a:prstClr val="white"/>
              </a:solidFill>
              <a:effectLst/>
              <a:uLnTx/>
              <a:uFillTx/>
              <a:latin typeface="Calibri"/>
            </a:endParaRPr>
          </a:p>
        </p:txBody>
      </p:sp>
      <p:sp>
        <p:nvSpPr>
          <p:cNvPr id="11" name="TextBox 4"/>
          <p:cNvSpPr txBox="1"/>
          <p:nvPr/>
        </p:nvSpPr>
        <p:spPr>
          <a:xfrm>
            <a:off x="547936" y="5157192"/>
            <a:ext cx="8200528" cy="769441"/>
          </a:xfrm>
          <a:prstGeom prst="rect">
            <a:avLst/>
          </a:prstGeom>
          <a:noFill/>
        </p:spPr>
        <p:txBody>
          <a:bodyPr wrap="square" rtlCol="0">
            <a:spAutoFit/>
          </a:bodyPr>
          <a:lstStyle/>
          <a:p>
            <a:pPr algn="ctr"/>
            <a:r>
              <a:rPr lang="en-US" sz="2200">
                <a:solidFill>
                  <a:srgbClr val="000000"/>
                </a:solidFill>
              </a:rPr>
              <a:t>In the Northern Hemisphere, 1983–2012 was </a:t>
            </a:r>
            <a:r>
              <a:rPr lang="en-US" sz="2200" i="1">
                <a:solidFill>
                  <a:srgbClr val="000000"/>
                </a:solidFill>
              </a:rPr>
              <a:t>likely</a:t>
            </a:r>
            <a:r>
              <a:rPr lang="en-US" sz="2200">
                <a:solidFill>
                  <a:srgbClr val="000000"/>
                </a:solidFill>
              </a:rPr>
              <a:t> the warmest 30-year period of the last 1400 years (</a:t>
            </a:r>
            <a:r>
              <a:rPr lang="en-US" sz="2200" i="1">
                <a:solidFill>
                  <a:srgbClr val="000000"/>
                </a:solidFill>
              </a:rPr>
              <a:t>medium confidence</a:t>
            </a:r>
            <a:r>
              <a:rPr lang="en-US" sz="2200">
                <a:solidFill>
                  <a:srgbClr val="000000"/>
                </a:solidFill>
              </a:rPr>
              <a:t>).</a:t>
            </a:r>
            <a:endParaRPr lang="en-US" sz="2200" dirty="0">
              <a:solidFill>
                <a:srgbClr val="000000"/>
              </a:solidFill>
            </a:endParaRPr>
          </a:p>
        </p:txBody>
      </p:sp>
      <p:sp>
        <p:nvSpPr>
          <p:cNvPr id="4" name="Textfeld 3"/>
          <p:cNvSpPr txBox="1"/>
          <p:nvPr/>
        </p:nvSpPr>
        <p:spPr>
          <a:xfrm rot="16200000">
            <a:off x="8548225" y="3147956"/>
            <a:ext cx="793807" cy="215444"/>
          </a:xfrm>
          <a:prstGeom prst="rect">
            <a:avLst/>
          </a:prstGeom>
          <a:noFill/>
        </p:spPr>
        <p:txBody>
          <a:bodyPr wrap="none" rtlCol="0">
            <a:spAutoFit/>
          </a:bodyPr>
          <a:lstStyle/>
          <a:p>
            <a:r>
              <a:rPr lang="de-CH" sz="800" dirty="0" smtClean="0">
                <a:solidFill>
                  <a:schemeClr val="tx1">
                    <a:lumMod val="50000"/>
                  </a:schemeClr>
                </a:solidFill>
              </a:rPr>
              <a:t>© IPCC 2013</a:t>
            </a:r>
            <a:endParaRPr lang="de-CH" sz="800" dirty="0">
              <a:solidFill>
                <a:schemeClr val="tx1">
                  <a:lumMod val="50000"/>
                </a:schemeClr>
              </a:solidFill>
            </a:endParaRPr>
          </a:p>
        </p:txBody>
      </p:sp>
      <p:sp>
        <p:nvSpPr>
          <p:cNvPr id="7" name="Title 6"/>
          <p:cNvSpPr>
            <a:spLocks noGrp="1"/>
          </p:cNvSpPr>
          <p:nvPr>
            <p:ph type="title"/>
          </p:nvPr>
        </p:nvSpPr>
        <p:spPr/>
        <p:txBody>
          <a:bodyPr/>
          <a:lstStyle/>
          <a:p>
            <a:r>
              <a:rPr lang="en-NZ" dirty="0" smtClean="0"/>
              <a:t>Surface temperature change</a:t>
            </a:r>
            <a:endParaRPr lang="en-NZ" dirty="0"/>
          </a:p>
        </p:txBody>
      </p:sp>
      <p:sp>
        <p:nvSpPr>
          <p:cNvPr id="8" name="TextBox 7"/>
          <p:cNvSpPr txBox="1"/>
          <p:nvPr/>
        </p:nvSpPr>
        <p:spPr>
          <a:xfrm>
            <a:off x="794645" y="1597498"/>
            <a:ext cx="1257075" cy="276999"/>
          </a:xfrm>
          <a:prstGeom prst="rect">
            <a:avLst/>
          </a:prstGeom>
          <a:noFill/>
        </p:spPr>
        <p:txBody>
          <a:bodyPr wrap="none" rtlCol="0">
            <a:spAutoFit/>
          </a:bodyPr>
          <a:lstStyle/>
          <a:p>
            <a:r>
              <a:rPr lang="en-NZ" sz="1200" dirty="0" smtClean="0">
                <a:solidFill>
                  <a:schemeClr val="tx1">
                    <a:lumMod val="75000"/>
                    <a:lumOff val="25000"/>
                  </a:schemeClr>
                </a:solidFill>
                <a:latin typeface="Arial" pitchFamily="34" charset="0"/>
                <a:cs typeface="Arial" pitchFamily="34" charset="0"/>
              </a:rPr>
              <a:t>Annual average</a:t>
            </a:r>
            <a:endParaRPr lang="en-NZ" sz="12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74003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70277108"/>
              </p:ext>
            </p:extLst>
          </p:nvPr>
        </p:nvGraphicFramePr>
        <p:xfrm>
          <a:off x="107504" y="1052737"/>
          <a:ext cx="8928992" cy="5613227"/>
        </p:xfrm>
        <a:graphic>
          <a:graphicData uri="http://schemas.openxmlformats.org/drawingml/2006/table">
            <a:tbl>
              <a:tblPr firstRow="1" bandRow="1">
                <a:tableStyleId>{5C22544A-7EE6-4342-B048-85BDC9FD1C3A}</a:tableStyleId>
              </a:tblPr>
              <a:tblGrid>
                <a:gridCol w="4618445"/>
                <a:gridCol w="4310547"/>
              </a:tblGrid>
              <a:tr h="401147">
                <a:tc>
                  <a:txBody>
                    <a:bodyPr/>
                    <a:lstStyle/>
                    <a:p>
                      <a:r>
                        <a:rPr lang="en-US" sz="2000" dirty="0" smtClean="0">
                          <a:solidFill>
                            <a:schemeClr val="tx1"/>
                          </a:solidFill>
                          <a:latin typeface="+mn-lt"/>
                          <a:cs typeface="Times New Roman" pitchFamily="18" charset="0"/>
                        </a:rPr>
                        <a:t>Phenomenon and direction of trend</a:t>
                      </a:r>
                      <a:endParaRPr lang="en-AU" sz="2000" dirty="0">
                        <a:solidFill>
                          <a:schemeClr val="tx1"/>
                        </a:solidFill>
                        <a:latin typeface="+mn-lt"/>
                        <a:cs typeface="Times New Roman" pitchFamily="18" charset="0"/>
                      </a:endParaRPr>
                    </a:p>
                  </a:txBody>
                  <a:tcPr>
                    <a:noFill/>
                  </a:tcPr>
                </a:tc>
                <a:tc>
                  <a:txBody>
                    <a:bodyPr/>
                    <a:lstStyle/>
                    <a:p>
                      <a:r>
                        <a:rPr lang="en-US" sz="2000" baseline="0" dirty="0" smtClean="0">
                          <a:solidFill>
                            <a:schemeClr val="tx1"/>
                          </a:solidFill>
                          <a:latin typeface="+mn-lt"/>
                          <a:cs typeface="Times New Roman" pitchFamily="18" charset="0"/>
                        </a:rPr>
                        <a:t>Assessment</a:t>
                      </a:r>
                      <a:r>
                        <a:rPr lang="en-US" sz="2000" dirty="0" smtClean="0">
                          <a:solidFill>
                            <a:schemeClr val="tx1"/>
                          </a:solidFill>
                          <a:latin typeface="+mn-lt"/>
                          <a:cs typeface="Times New Roman" pitchFamily="18" charset="0"/>
                        </a:rPr>
                        <a:t> </a:t>
                      </a:r>
                      <a:r>
                        <a:rPr lang="en-US" sz="2000" b="1" kern="1200" baseline="0" dirty="0" smtClean="0">
                          <a:solidFill>
                            <a:schemeClr val="tx1"/>
                          </a:solidFill>
                          <a:latin typeface="+mn-lt"/>
                          <a:ea typeface="+mn-ea"/>
                          <a:cs typeface="Times New Roman" pitchFamily="18" charset="0"/>
                        </a:rPr>
                        <a:t>that</a:t>
                      </a:r>
                      <a:r>
                        <a:rPr lang="en-US" sz="2000" dirty="0" smtClean="0">
                          <a:solidFill>
                            <a:schemeClr val="tx1"/>
                          </a:solidFill>
                          <a:latin typeface="+mn-lt"/>
                          <a:cs typeface="Times New Roman" pitchFamily="18" charset="0"/>
                        </a:rPr>
                        <a:t> </a:t>
                      </a:r>
                      <a:r>
                        <a:rPr lang="en-US" sz="2000" b="1" kern="1200" dirty="0" smtClean="0">
                          <a:solidFill>
                            <a:schemeClr val="tx1"/>
                          </a:solidFill>
                          <a:latin typeface="+mn-lt"/>
                          <a:ea typeface="+mn-ea"/>
                          <a:cs typeface="Times New Roman" pitchFamily="18" charset="0"/>
                        </a:rPr>
                        <a:t>changes</a:t>
                      </a:r>
                      <a:r>
                        <a:rPr lang="en-US" sz="2000" baseline="0" dirty="0" smtClean="0">
                          <a:solidFill>
                            <a:schemeClr val="tx1"/>
                          </a:solidFill>
                          <a:latin typeface="+mn-lt"/>
                          <a:cs typeface="Times New Roman" pitchFamily="18" charset="0"/>
                        </a:rPr>
                        <a:t> occurred</a:t>
                      </a:r>
                      <a:endParaRPr lang="en-AU" sz="2000" dirty="0">
                        <a:solidFill>
                          <a:schemeClr val="tx1"/>
                        </a:solidFill>
                        <a:latin typeface="+mn-lt"/>
                        <a:cs typeface="Times New Roman" pitchFamily="18" charset="0"/>
                      </a:endParaRPr>
                    </a:p>
                  </a:txBody>
                  <a:tcPr>
                    <a:noFill/>
                  </a:tcPr>
                </a:tc>
              </a:tr>
              <a:tr h="692390">
                <a:tc>
                  <a:txBody>
                    <a:bodyPr/>
                    <a:lstStyle/>
                    <a:p>
                      <a:r>
                        <a:rPr lang="en-AU" sz="2000" kern="1200" baseline="0" dirty="0" smtClean="0">
                          <a:solidFill>
                            <a:schemeClr val="tx1"/>
                          </a:solidFill>
                          <a:latin typeface="+mn-lt"/>
                          <a:ea typeface="+mn-ea"/>
                          <a:cs typeface="Times New Roman" pitchFamily="18" charset="0"/>
                        </a:rPr>
                        <a:t>Fewer cold days and nights</a:t>
                      </a:r>
                    </a:p>
                    <a:p>
                      <a:endParaRPr lang="en-AU" sz="2000" kern="1200" baseline="0" dirty="0" smtClean="0">
                        <a:solidFill>
                          <a:schemeClr val="tx1"/>
                        </a:solidFill>
                        <a:latin typeface="+mn-lt"/>
                        <a:ea typeface="+mn-ea"/>
                        <a:cs typeface="Times New Roman" pitchFamily="18" charset="0"/>
                      </a:endParaRPr>
                    </a:p>
                  </a:txBody>
                  <a:tcPr>
                    <a:noFill/>
                  </a:tcPr>
                </a:tc>
                <a:tc>
                  <a:txBody>
                    <a:bodyPr/>
                    <a:lstStyle/>
                    <a:p>
                      <a:r>
                        <a:rPr lang="en-US" sz="2000" b="1" i="1" dirty="0" smtClean="0">
                          <a:solidFill>
                            <a:schemeClr val="tx1"/>
                          </a:solidFill>
                          <a:latin typeface="+mn-lt"/>
                          <a:cs typeface="Times New Roman" pitchFamily="18" charset="0"/>
                        </a:rPr>
                        <a:t>Very likely</a:t>
                      </a:r>
                      <a:endParaRPr lang="en-AU" sz="2000" b="1" i="1" dirty="0">
                        <a:solidFill>
                          <a:schemeClr val="tx1"/>
                        </a:solidFill>
                        <a:latin typeface="+mn-lt"/>
                        <a:cs typeface="Times New Roman" pitchFamily="18" charset="0"/>
                      </a:endParaRPr>
                    </a:p>
                  </a:txBody>
                  <a:tcPr>
                    <a:noFill/>
                  </a:tcPr>
                </a:tc>
              </a:tr>
              <a:tr h="692390">
                <a:tc>
                  <a:txBody>
                    <a:bodyPr/>
                    <a:lstStyle/>
                    <a:p>
                      <a:r>
                        <a:rPr lang="en-AU" sz="2000" kern="1200" baseline="0" dirty="0" smtClean="0">
                          <a:solidFill>
                            <a:schemeClr val="tx1"/>
                          </a:solidFill>
                          <a:latin typeface="+mn-lt"/>
                          <a:ea typeface="+mn-ea"/>
                          <a:cs typeface="Times New Roman" pitchFamily="18" charset="0"/>
                        </a:rPr>
                        <a:t>More hot days and nights</a:t>
                      </a:r>
                      <a:endParaRPr lang="en-AU" sz="2000" dirty="0">
                        <a:solidFill>
                          <a:schemeClr val="tx1"/>
                        </a:solidFill>
                        <a:latin typeface="+mn-lt"/>
                        <a:cs typeface="Times New Roman" pitchFamily="18"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i="1" dirty="0" smtClean="0">
                          <a:solidFill>
                            <a:schemeClr val="tx1"/>
                          </a:solidFill>
                          <a:latin typeface="+mn-lt"/>
                          <a:cs typeface="Times New Roman" pitchFamily="18" charset="0"/>
                        </a:rPr>
                        <a:t>Very likely</a:t>
                      </a:r>
                      <a:endParaRPr lang="en-AU" sz="2000" b="1" i="1" dirty="0" smtClean="0">
                        <a:solidFill>
                          <a:schemeClr val="tx1"/>
                        </a:solidFill>
                        <a:latin typeface="+mn-lt"/>
                        <a:cs typeface="Times New Roman" pitchFamily="18" charset="0"/>
                      </a:endParaRPr>
                    </a:p>
                    <a:p>
                      <a:endParaRPr lang="en-AU" sz="2000" i="1" dirty="0">
                        <a:solidFill>
                          <a:schemeClr val="tx1"/>
                        </a:solidFill>
                        <a:latin typeface="+mn-lt"/>
                        <a:cs typeface="Times New Roman" pitchFamily="18" charset="0"/>
                      </a:endParaRPr>
                    </a:p>
                  </a:txBody>
                  <a:tcPr>
                    <a:noFill/>
                  </a:tcPr>
                </a:tc>
              </a:tr>
              <a:tr h="989128">
                <a:tc>
                  <a:txBody>
                    <a:bodyPr/>
                    <a:lstStyle/>
                    <a:p>
                      <a:r>
                        <a:rPr lang="en-AU" sz="2000" kern="1200" baseline="0" dirty="0" smtClean="0">
                          <a:solidFill>
                            <a:schemeClr val="tx1"/>
                          </a:solidFill>
                          <a:latin typeface="+mn-lt"/>
                          <a:ea typeface="+mn-ea"/>
                          <a:cs typeface="Times New Roman" pitchFamily="18" charset="0"/>
                        </a:rPr>
                        <a:t>Increases in frequency and/or duration of heat waves</a:t>
                      </a:r>
                      <a:endParaRPr lang="en-AU" sz="2000" dirty="0">
                        <a:solidFill>
                          <a:schemeClr val="tx1"/>
                        </a:solidFill>
                        <a:latin typeface="+mn-lt"/>
                        <a:cs typeface="Times New Roman" pitchFamily="18" charset="0"/>
                      </a:endParaRPr>
                    </a:p>
                  </a:txBody>
                  <a:tcPr>
                    <a:noFill/>
                  </a:tcPr>
                </a:tc>
                <a:tc>
                  <a:txBody>
                    <a:bodyPr/>
                    <a:lstStyle/>
                    <a:p>
                      <a:r>
                        <a:rPr lang="en-US" sz="2000" b="1" i="1" dirty="0" smtClean="0">
                          <a:solidFill>
                            <a:schemeClr val="tx1"/>
                          </a:solidFill>
                          <a:latin typeface="+mn-lt"/>
                          <a:cs typeface="Times New Roman" pitchFamily="18" charset="0"/>
                        </a:rPr>
                        <a:t>Medium confidence </a:t>
                      </a:r>
                      <a:r>
                        <a:rPr lang="en-US" sz="2000" i="1" dirty="0" smtClean="0">
                          <a:solidFill>
                            <a:schemeClr val="tx1"/>
                          </a:solidFill>
                          <a:latin typeface="+mn-lt"/>
                          <a:cs typeface="Times New Roman" pitchFamily="18" charset="0"/>
                        </a:rPr>
                        <a:t>on a global scale</a:t>
                      </a:r>
                    </a:p>
                    <a:p>
                      <a:r>
                        <a:rPr lang="en-AU" sz="2000" b="1" i="1" kern="1200" baseline="0" dirty="0" smtClean="0">
                          <a:solidFill>
                            <a:schemeClr val="tx1"/>
                          </a:solidFill>
                          <a:latin typeface="+mn-lt"/>
                          <a:ea typeface="+mn-ea"/>
                          <a:cs typeface="Times New Roman" pitchFamily="18" charset="0"/>
                        </a:rPr>
                        <a:t>Likely</a:t>
                      </a:r>
                      <a:r>
                        <a:rPr lang="en-AU" sz="2000" i="1" kern="1200" baseline="0" dirty="0" smtClean="0">
                          <a:solidFill>
                            <a:schemeClr val="tx1"/>
                          </a:solidFill>
                          <a:latin typeface="+mn-lt"/>
                          <a:ea typeface="+mn-ea"/>
                          <a:cs typeface="Times New Roman" pitchFamily="18" charset="0"/>
                        </a:rPr>
                        <a:t> in large parts of Europe, Asia and Australia</a:t>
                      </a:r>
                      <a:endParaRPr lang="en-AU" sz="2000" i="1" dirty="0">
                        <a:solidFill>
                          <a:schemeClr val="tx1"/>
                        </a:solidFill>
                        <a:latin typeface="+mn-lt"/>
                        <a:cs typeface="Times New Roman" pitchFamily="18" charset="0"/>
                      </a:endParaRPr>
                    </a:p>
                  </a:txBody>
                  <a:tcPr>
                    <a:noFill/>
                  </a:tcPr>
                </a:tc>
              </a:tr>
              <a:tr h="692390">
                <a:tc>
                  <a:txBody>
                    <a:bodyPr/>
                    <a:lstStyle/>
                    <a:p>
                      <a:r>
                        <a:rPr lang="en-AU" sz="2000" kern="1200" baseline="0" dirty="0" smtClean="0">
                          <a:solidFill>
                            <a:schemeClr val="tx1"/>
                          </a:solidFill>
                          <a:latin typeface="+mn-lt"/>
                          <a:ea typeface="+mn-ea"/>
                          <a:cs typeface="Times New Roman" pitchFamily="18" charset="0"/>
                        </a:rPr>
                        <a:t>Increase in the frequency, intensity, and/or amount of heavy precipitation</a:t>
                      </a:r>
                      <a:endParaRPr lang="en-AU" sz="2000" dirty="0">
                        <a:solidFill>
                          <a:schemeClr val="tx1"/>
                        </a:solidFill>
                        <a:latin typeface="+mn-lt"/>
                        <a:cs typeface="Times New Roman" pitchFamily="18" charset="0"/>
                      </a:endParaRPr>
                    </a:p>
                  </a:txBody>
                  <a:tcPr>
                    <a:noFill/>
                  </a:tcPr>
                </a:tc>
                <a:tc>
                  <a:txBody>
                    <a:bodyPr/>
                    <a:lstStyle/>
                    <a:p>
                      <a:r>
                        <a:rPr lang="en-AU" sz="2000" b="1" i="1" kern="1200" baseline="0" dirty="0" smtClean="0">
                          <a:solidFill>
                            <a:schemeClr val="tx1"/>
                          </a:solidFill>
                          <a:latin typeface="+mn-lt"/>
                          <a:ea typeface="+mn-ea"/>
                          <a:cs typeface="Times New Roman" pitchFamily="18" charset="0"/>
                        </a:rPr>
                        <a:t>Likely</a:t>
                      </a:r>
                      <a:r>
                        <a:rPr lang="en-AU" sz="2000" i="1" kern="1200" baseline="0" dirty="0" smtClean="0">
                          <a:solidFill>
                            <a:schemeClr val="tx1"/>
                          </a:solidFill>
                          <a:latin typeface="+mn-lt"/>
                          <a:ea typeface="+mn-ea"/>
                          <a:cs typeface="Times New Roman" pitchFamily="18" charset="0"/>
                        </a:rPr>
                        <a:t> more land areas with increases than decreases</a:t>
                      </a:r>
                      <a:endParaRPr lang="en-AU" sz="2000" i="1" dirty="0">
                        <a:solidFill>
                          <a:schemeClr val="tx1"/>
                        </a:solidFill>
                        <a:latin typeface="+mn-lt"/>
                        <a:cs typeface="Times New Roman" pitchFamily="18" charset="0"/>
                      </a:endParaRPr>
                    </a:p>
                  </a:txBody>
                  <a:tcPr>
                    <a:noFill/>
                  </a:tcPr>
                </a:tc>
              </a:tr>
              <a:tr h="692390">
                <a:tc>
                  <a:txBody>
                    <a:bodyPr/>
                    <a:lstStyle/>
                    <a:p>
                      <a:r>
                        <a:rPr lang="en-AU" sz="2000" kern="1200" baseline="0" dirty="0" smtClean="0">
                          <a:solidFill>
                            <a:schemeClr val="tx1"/>
                          </a:solidFill>
                          <a:latin typeface="+mn-lt"/>
                          <a:ea typeface="+mn-ea"/>
                          <a:cs typeface="Times New Roman" pitchFamily="18" charset="0"/>
                        </a:rPr>
                        <a:t>Increases in intensity and/or duration of drought</a:t>
                      </a:r>
                      <a:endParaRPr lang="en-AU" sz="2000" dirty="0">
                        <a:solidFill>
                          <a:schemeClr val="tx1"/>
                        </a:solidFill>
                        <a:latin typeface="+mn-lt"/>
                        <a:cs typeface="Times New Roman" pitchFamily="18" charset="0"/>
                      </a:endParaRPr>
                    </a:p>
                  </a:txBody>
                  <a:tcPr>
                    <a:noFill/>
                  </a:tcPr>
                </a:tc>
                <a:tc>
                  <a:txBody>
                    <a:bodyPr/>
                    <a:lstStyle/>
                    <a:p>
                      <a:r>
                        <a:rPr lang="en-AU" sz="2000" b="1" i="1" kern="1200" baseline="0" dirty="0" smtClean="0">
                          <a:solidFill>
                            <a:schemeClr val="tx1"/>
                          </a:solidFill>
                          <a:latin typeface="+mn-lt"/>
                          <a:ea typeface="+mn-ea"/>
                          <a:cs typeface="Times New Roman" pitchFamily="18" charset="0"/>
                        </a:rPr>
                        <a:t>Low confidence on a global scale</a:t>
                      </a:r>
                    </a:p>
                    <a:p>
                      <a:r>
                        <a:rPr lang="en-AU" sz="2000" b="1" i="1" kern="1200" baseline="0" dirty="0" smtClean="0">
                          <a:solidFill>
                            <a:schemeClr val="tx1"/>
                          </a:solidFill>
                          <a:latin typeface="+mn-lt"/>
                          <a:ea typeface="+mn-ea"/>
                          <a:cs typeface="Times New Roman" pitchFamily="18" charset="0"/>
                        </a:rPr>
                        <a:t>Likely</a:t>
                      </a:r>
                      <a:r>
                        <a:rPr lang="en-AU" sz="2000" i="1" kern="1200" baseline="0" dirty="0" smtClean="0">
                          <a:solidFill>
                            <a:schemeClr val="tx1"/>
                          </a:solidFill>
                          <a:latin typeface="+mn-lt"/>
                          <a:ea typeface="+mn-ea"/>
                          <a:cs typeface="Times New Roman" pitchFamily="18" charset="0"/>
                        </a:rPr>
                        <a:t> changes in some regions</a:t>
                      </a:r>
                      <a:endParaRPr lang="en-AU" sz="2000" i="1" dirty="0">
                        <a:solidFill>
                          <a:schemeClr val="tx1"/>
                        </a:solidFill>
                        <a:latin typeface="+mn-lt"/>
                        <a:cs typeface="Times New Roman" pitchFamily="18" charset="0"/>
                      </a:endParaRPr>
                    </a:p>
                  </a:txBody>
                  <a:tcPr>
                    <a:noFill/>
                  </a:tcPr>
                </a:tc>
              </a:tr>
              <a:tr h="692390">
                <a:tc>
                  <a:txBody>
                    <a:bodyPr/>
                    <a:lstStyle/>
                    <a:p>
                      <a:r>
                        <a:rPr lang="en-AU" sz="2000" kern="1200" baseline="0" dirty="0" smtClean="0">
                          <a:solidFill>
                            <a:schemeClr val="tx1"/>
                          </a:solidFill>
                          <a:latin typeface="+mn-lt"/>
                          <a:ea typeface="+mn-ea"/>
                          <a:cs typeface="Times New Roman" pitchFamily="18" charset="0"/>
                        </a:rPr>
                        <a:t>Increases in intense tropical cyclone activity</a:t>
                      </a:r>
                      <a:endParaRPr lang="en-AU" sz="2000" dirty="0">
                        <a:solidFill>
                          <a:schemeClr val="tx1"/>
                        </a:solidFill>
                        <a:latin typeface="+mn-lt"/>
                        <a:cs typeface="Times New Roman" pitchFamily="18" charset="0"/>
                      </a:endParaRPr>
                    </a:p>
                  </a:txBody>
                  <a:tcPr>
                    <a:noFill/>
                  </a:tcPr>
                </a:tc>
                <a:tc>
                  <a:txBody>
                    <a:bodyPr/>
                    <a:lstStyle/>
                    <a:p>
                      <a:r>
                        <a:rPr lang="en-AU" sz="2000" b="1" i="1" kern="1200" baseline="0" dirty="0" smtClean="0">
                          <a:solidFill>
                            <a:schemeClr val="tx1"/>
                          </a:solidFill>
                          <a:latin typeface="+mn-lt"/>
                          <a:ea typeface="+mn-ea"/>
                          <a:cs typeface="Times New Roman" pitchFamily="18" charset="0"/>
                        </a:rPr>
                        <a:t>Low confidence </a:t>
                      </a:r>
                      <a:r>
                        <a:rPr lang="en-AU" sz="2000" b="0" i="1" kern="1200" baseline="0" dirty="0" smtClean="0">
                          <a:solidFill>
                            <a:schemeClr val="tx1"/>
                          </a:solidFill>
                          <a:latin typeface="+mn-lt"/>
                          <a:ea typeface="+mn-ea"/>
                          <a:cs typeface="Times New Roman" pitchFamily="18" charset="0"/>
                        </a:rPr>
                        <a:t>in long term (centennial) changes</a:t>
                      </a:r>
                    </a:p>
                  </a:txBody>
                  <a:tcPr>
                    <a:noFill/>
                  </a:tcPr>
                </a:tc>
              </a:tr>
              <a:tr h="692390">
                <a:tc>
                  <a:txBody>
                    <a:bodyPr/>
                    <a:lstStyle/>
                    <a:p>
                      <a:r>
                        <a:rPr lang="en-AU" sz="2000" kern="1200" baseline="0" dirty="0" smtClean="0">
                          <a:solidFill>
                            <a:schemeClr val="tx1"/>
                          </a:solidFill>
                          <a:latin typeface="+mn-lt"/>
                          <a:ea typeface="+mn-ea"/>
                          <a:cs typeface="Times New Roman" pitchFamily="18" charset="0"/>
                        </a:rPr>
                        <a:t>Increased incidence and/or magnitude of</a:t>
                      </a:r>
                    </a:p>
                    <a:p>
                      <a:r>
                        <a:rPr lang="en-AU" sz="2000" kern="1200" baseline="0" dirty="0" smtClean="0">
                          <a:solidFill>
                            <a:schemeClr val="tx1"/>
                          </a:solidFill>
                          <a:latin typeface="+mn-lt"/>
                          <a:ea typeface="+mn-ea"/>
                          <a:cs typeface="Times New Roman" pitchFamily="18" charset="0"/>
                        </a:rPr>
                        <a:t>extreme high sea level</a:t>
                      </a:r>
                      <a:endParaRPr lang="en-AU" sz="2000" dirty="0">
                        <a:solidFill>
                          <a:schemeClr val="tx1"/>
                        </a:solidFill>
                        <a:latin typeface="+mn-lt"/>
                        <a:cs typeface="Times New Roman" pitchFamily="18" charset="0"/>
                      </a:endParaRPr>
                    </a:p>
                  </a:txBody>
                  <a:tcPr>
                    <a:noFill/>
                  </a:tcPr>
                </a:tc>
                <a:tc>
                  <a:txBody>
                    <a:bodyPr/>
                    <a:lstStyle/>
                    <a:p>
                      <a:r>
                        <a:rPr lang="en-AU" sz="2000" b="1" i="1" kern="1200" baseline="0" dirty="0" smtClean="0">
                          <a:solidFill>
                            <a:schemeClr val="tx1"/>
                          </a:solidFill>
                          <a:latin typeface="+mn-lt"/>
                          <a:ea typeface="+mn-ea"/>
                          <a:cs typeface="Times New Roman" pitchFamily="18" charset="0"/>
                        </a:rPr>
                        <a:t>Likely </a:t>
                      </a:r>
                      <a:r>
                        <a:rPr lang="en-AU" sz="2000" i="1" kern="1200" baseline="0" dirty="0" smtClean="0">
                          <a:solidFill>
                            <a:schemeClr val="tx1"/>
                          </a:solidFill>
                          <a:latin typeface="+mn-lt"/>
                          <a:ea typeface="+mn-ea"/>
                          <a:cs typeface="Times New Roman" pitchFamily="18" charset="0"/>
                        </a:rPr>
                        <a:t>(since 1970)</a:t>
                      </a:r>
                      <a:endParaRPr lang="en-AU" sz="2000" i="1" dirty="0">
                        <a:solidFill>
                          <a:schemeClr val="tx1"/>
                        </a:solidFill>
                        <a:latin typeface="+mn-lt"/>
                        <a:cs typeface="Times New Roman" pitchFamily="18" charset="0"/>
                      </a:endParaRPr>
                    </a:p>
                  </a:txBody>
                  <a:tcPr>
                    <a:noFill/>
                  </a:tcPr>
                </a:tc>
              </a:tr>
            </a:tbl>
          </a:graphicData>
        </a:graphic>
      </p:graphicFrame>
      <p:sp>
        <p:nvSpPr>
          <p:cNvPr id="4" name="Title 3"/>
          <p:cNvSpPr>
            <a:spLocks noGrp="1"/>
          </p:cNvSpPr>
          <p:nvPr>
            <p:ph type="title"/>
          </p:nvPr>
        </p:nvSpPr>
        <p:spPr/>
        <p:txBody>
          <a:bodyPr>
            <a:normAutofit/>
          </a:bodyPr>
          <a:lstStyle/>
          <a:p>
            <a:pPr algn="ctr"/>
            <a:r>
              <a:rPr lang="en-US" sz="4000" b="0" dirty="0" smtClean="0">
                <a:solidFill>
                  <a:srgbClr val="0000FF"/>
                </a:solidFill>
              </a:rPr>
              <a:t>Many extremes have changed</a:t>
            </a:r>
            <a:endParaRPr lang="en-AU" sz="4000" b="0" dirty="0">
              <a:solidFill>
                <a:srgbClr val="0000FF"/>
              </a:solidFill>
            </a:endParaRPr>
          </a:p>
        </p:txBody>
      </p:sp>
      <p:sp>
        <p:nvSpPr>
          <p:cNvPr id="5" name="TextBox 4"/>
          <p:cNvSpPr txBox="1"/>
          <p:nvPr/>
        </p:nvSpPr>
        <p:spPr>
          <a:xfrm>
            <a:off x="4860652" y="6396335"/>
            <a:ext cx="4248472" cy="461665"/>
          </a:xfrm>
          <a:prstGeom prst="rect">
            <a:avLst/>
          </a:prstGeom>
          <a:noFill/>
        </p:spPr>
        <p:txBody>
          <a:bodyPr wrap="square" rtlCol="0">
            <a:spAutoFit/>
          </a:bodyPr>
          <a:lstStyle/>
          <a:p>
            <a:pPr algn="ctr"/>
            <a:r>
              <a:rPr lang="en-US" sz="2400" b="1" dirty="0" smtClean="0">
                <a:solidFill>
                  <a:srgbClr val="0000FF"/>
                </a:solidFill>
              </a:rPr>
              <a:t>Source: SPM Table 1</a:t>
            </a:r>
            <a:endParaRPr lang="en-AU" sz="2400" b="1" dirty="0">
              <a:solidFill>
                <a:srgbClr val="0000FF"/>
              </a:solidFill>
            </a:endParaRPr>
          </a:p>
        </p:txBody>
      </p:sp>
    </p:spTree>
    <p:extLst>
      <p:ext uri="{BB962C8B-B14F-4D97-AF65-F5344CB8AC3E}">
        <p14:creationId xmlns:p14="http://schemas.microsoft.com/office/powerpoint/2010/main" val="930454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052736"/>
            <a:ext cx="8557581" cy="3997333"/>
          </a:xfrm>
          <a:prstGeom prst="rect">
            <a:avLst/>
          </a:prstGeom>
        </p:spPr>
      </p:pic>
      <p:sp>
        <p:nvSpPr>
          <p:cNvPr id="5" name="Abgerundetes Rechteck 4"/>
          <p:cNvSpPr/>
          <p:nvPr/>
        </p:nvSpPr>
        <p:spPr>
          <a:xfrm>
            <a:off x="395536" y="5229200"/>
            <a:ext cx="8208912" cy="1512168"/>
          </a:xfrm>
          <a:prstGeom prst="roundRect">
            <a:avLst/>
          </a:prstGeom>
          <a:solidFill>
            <a:schemeClr val="accent4">
              <a:lumMod val="40000"/>
              <a:lumOff val="60000"/>
            </a:schemeClr>
          </a:solidFill>
          <a:ln w="25400" cap="flat" cmpd="sng" algn="ctr">
            <a:noFill/>
            <a:prstDash val="solid"/>
          </a:ln>
          <a:effectLst>
            <a:outerShdw blurRad="635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smtClean="0">
              <a:ln>
                <a:noFill/>
              </a:ln>
              <a:solidFill>
                <a:prstClr val="white"/>
              </a:solidFill>
              <a:effectLst/>
              <a:uLnTx/>
              <a:uFillTx/>
              <a:latin typeface="Calibri"/>
            </a:endParaRPr>
          </a:p>
        </p:txBody>
      </p:sp>
      <p:sp>
        <p:nvSpPr>
          <p:cNvPr id="8" name="TextBox 8"/>
          <p:cNvSpPr txBox="1">
            <a:spLocks noChangeArrowheads="1"/>
          </p:cNvSpPr>
          <p:nvPr/>
        </p:nvSpPr>
        <p:spPr bwMode="auto">
          <a:xfrm>
            <a:off x="813296" y="5286920"/>
            <a:ext cx="7356158"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pPr>
            <a:r>
              <a:rPr lang="en-US" altLang="en-US" sz="2400" dirty="0" smtClean="0">
                <a:solidFill>
                  <a:srgbClr val="000000"/>
                </a:solidFill>
                <a:latin typeface="Arial" charset="0"/>
              </a:rPr>
              <a:t>Global surface temperature change for </a:t>
            </a:r>
            <a:r>
              <a:rPr lang="en-US" altLang="en-US" sz="2400" dirty="0">
                <a:solidFill>
                  <a:srgbClr val="000000"/>
                </a:solidFill>
                <a:latin typeface="Arial" charset="0"/>
              </a:rPr>
              <a:t>the </a:t>
            </a:r>
            <a:r>
              <a:rPr lang="en-US" altLang="en-US" sz="2400" dirty="0" smtClean="0">
                <a:solidFill>
                  <a:srgbClr val="000000"/>
                </a:solidFill>
                <a:latin typeface="Arial" charset="0"/>
              </a:rPr>
              <a:t>end of </a:t>
            </a:r>
            <a:r>
              <a:rPr lang="en-US" altLang="en-US" sz="2400" dirty="0">
                <a:solidFill>
                  <a:srgbClr val="000000"/>
                </a:solidFill>
                <a:latin typeface="Arial" charset="0"/>
              </a:rPr>
              <a:t>the 21st </a:t>
            </a:r>
            <a:r>
              <a:rPr lang="en-US" altLang="en-US" sz="2400" dirty="0" smtClean="0">
                <a:solidFill>
                  <a:srgbClr val="000000"/>
                </a:solidFill>
                <a:latin typeface="Arial" charset="0"/>
              </a:rPr>
              <a:t>century is </a:t>
            </a:r>
            <a:r>
              <a:rPr lang="en-US" altLang="en-US" sz="2400" i="1" dirty="0" smtClean="0">
                <a:solidFill>
                  <a:srgbClr val="000000"/>
                </a:solidFill>
                <a:latin typeface="Arial" charset="0"/>
              </a:rPr>
              <a:t>likely </a:t>
            </a:r>
            <a:r>
              <a:rPr lang="en-US" altLang="en-US" sz="2400" dirty="0" smtClean="0">
                <a:solidFill>
                  <a:srgbClr val="000000"/>
                </a:solidFill>
                <a:latin typeface="Arial" charset="0"/>
              </a:rPr>
              <a:t>to exceed 1.5°C </a:t>
            </a:r>
            <a:r>
              <a:rPr lang="en-US" altLang="en-US" sz="2400" dirty="0">
                <a:solidFill>
                  <a:srgbClr val="000000"/>
                </a:solidFill>
                <a:latin typeface="Arial" charset="0"/>
              </a:rPr>
              <a:t>relative to </a:t>
            </a:r>
            <a:r>
              <a:rPr lang="en-US" altLang="en-US" sz="2400" dirty="0" smtClean="0">
                <a:solidFill>
                  <a:srgbClr val="000000"/>
                </a:solidFill>
                <a:latin typeface="Arial" charset="0"/>
              </a:rPr>
              <a:t>1850−1900 </a:t>
            </a:r>
            <a:r>
              <a:rPr lang="en-US" altLang="en-US" sz="2400" dirty="0">
                <a:solidFill>
                  <a:srgbClr val="000000"/>
                </a:solidFill>
                <a:latin typeface="Arial" charset="0"/>
              </a:rPr>
              <a:t>for all </a:t>
            </a:r>
            <a:r>
              <a:rPr lang="en-US" altLang="en-US" sz="2400" dirty="0" smtClean="0">
                <a:solidFill>
                  <a:srgbClr val="000000"/>
                </a:solidFill>
                <a:latin typeface="Arial" charset="0"/>
              </a:rPr>
              <a:t>scenarios except RCP2.6.</a:t>
            </a:r>
            <a:endParaRPr lang="en-US" altLang="en-US" sz="2400" dirty="0">
              <a:solidFill>
                <a:srgbClr val="000000"/>
              </a:solidFill>
              <a:latin typeface="Arial" charset="0"/>
            </a:endParaRPr>
          </a:p>
        </p:txBody>
      </p:sp>
      <p:sp>
        <p:nvSpPr>
          <p:cNvPr id="10" name="Textfeld 9"/>
          <p:cNvSpPr txBox="1"/>
          <p:nvPr/>
        </p:nvSpPr>
        <p:spPr>
          <a:xfrm rot="16200000">
            <a:off x="6875107" y="2996382"/>
            <a:ext cx="793807" cy="215444"/>
          </a:xfrm>
          <a:prstGeom prst="rect">
            <a:avLst/>
          </a:prstGeom>
          <a:noFill/>
        </p:spPr>
        <p:txBody>
          <a:bodyPr wrap="none" rtlCol="0">
            <a:spAutoFit/>
          </a:bodyPr>
          <a:lstStyle/>
          <a:p>
            <a:r>
              <a:rPr lang="de-CH" sz="800" smtClean="0">
                <a:solidFill>
                  <a:schemeClr val="tx1">
                    <a:lumMod val="50000"/>
                  </a:schemeClr>
                </a:solidFill>
              </a:rPr>
              <a:t>© IPCC 2013</a:t>
            </a:r>
            <a:endParaRPr lang="de-CH" sz="800">
              <a:solidFill>
                <a:schemeClr val="tx1">
                  <a:lumMod val="50000"/>
                </a:schemeClr>
              </a:solidFill>
            </a:endParaRPr>
          </a:p>
        </p:txBody>
      </p:sp>
      <p:sp>
        <p:nvSpPr>
          <p:cNvPr id="2" name="Title 1"/>
          <p:cNvSpPr>
            <a:spLocks noGrp="1"/>
          </p:cNvSpPr>
          <p:nvPr>
            <p:ph type="title"/>
          </p:nvPr>
        </p:nvSpPr>
        <p:spPr/>
        <p:txBody>
          <a:bodyPr/>
          <a:lstStyle/>
          <a:p>
            <a:r>
              <a:rPr lang="en-NZ" dirty="0" smtClean="0"/>
              <a:t>The future</a:t>
            </a:r>
            <a:endParaRPr lang="en-NZ" dirty="0"/>
          </a:p>
        </p:txBody>
      </p:sp>
    </p:spTree>
    <p:extLst>
      <p:ext uri="{BB962C8B-B14F-4D97-AF65-F5344CB8AC3E}">
        <p14:creationId xmlns:p14="http://schemas.microsoft.com/office/powerpoint/2010/main" val="403234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Total emissions and total warming</a:t>
            </a:r>
            <a:endParaRPr lang="en-NZ"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6000" y="836712"/>
            <a:ext cx="6300000" cy="493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uppieren 2"/>
          <p:cNvGrpSpPr/>
          <p:nvPr/>
        </p:nvGrpSpPr>
        <p:grpSpPr>
          <a:xfrm>
            <a:off x="6516216" y="1421416"/>
            <a:ext cx="540000" cy="288000"/>
            <a:chOff x="7740352" y="1484784"/>
            <a:chExt cx="540000" cy="288000"/>
          </a:xfrm>
        </p:grpSpPr>
        <p:sp>
          <p:nvSpPr>
            <p:cNvPr id="6" name="Abgerundetes Rechteck 1"/>
            <p:cNvSpPr/>
            <p:nvPr/>
          </p:nvSpPr>
          <p:spPr>
            <a:xfrm>
              <a:off x="7740352" y="1484784"/>
              <a:ext cx="540000" cy="288000"/>
            </a:xfrm>
            <a:prstGeom prst="roundRect">
              <a:avLst/>
            </a:prstGeom>
            <a:solidFill>
              <a:schemeClr val="tx1">
                <a:lumMod val="85000"/>
              </a:schemeClr>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11"/>
            <p:cNvSpPr txBox="1"/>
            <p:nvPr/>
          </p:nvSpPr>
          <p:spPr>
            <a:xfrm>
              <a:off x="7790712" y="1533558"/>
              <a:ext cx="466328" cy="189195"/>
            </a:xfrm>
            <a:prstGeom prst="rect">
              <a:avLst/>
            </a:prstGeom>
            <a:noFill/>
          </p:spPr>
          <p:txBody>
            <a:bodyPr wrap="none" lIns="0" tIns="0" rIns="0" bIns="0" rtlCol="0" anchor="ctr" anchorCtr="1">
              <a:spAutoFit/>
            </a:bodyPr>
            <a:lstStyle/>
            <a:p>
              <a:r>
                <a:rPr lang="de-CH" b="1" smtClean="0">
                  <a:solidFill>
                    <a:srgbClr val="DE0000"/>
                  </a:solidFill>
                  <a:latin typeface="+mj-lt"/>
                </a:rPr>
                <a:t>2100</a:t>
              </a:r>
              <a:endParaRPr lang="de-CH" b="1">
                <a:solidFill>
                  <a:srgbClr val="DE0000"/>
                </a:solidFill>
                <a:latin typeface="+mj-lt"/>
              </a:endParaRPr>
            </a:p>
          </p:txBody>
        </p:sp>
      </p:grpSp>
      <p:grpSp>
        <p:nvGrpSpPr>
          <p:cNvPr id="8" name="Gruppieren 3"/>
          <p:cNvGrpSpPr/>
          <p:nvPr/>
        </p:nvGrpSpPr>
        <p:grpSpPr>
          <a:xfrm>
            <a:off x="5074169" y="2537001"/>
            <a:ext cx="541376" cy="288000"/>
            <a:chOff x="6084168" y="1772848"/>
            <a:chExt cx="541376" cy="288000"/>
          </a:xfrm>
        </p:grpSpPr>
        <p:sp>
          <p:nvSpPr>
            <p:cNvPr id="9" name="Abgerundetes Rechteck 16"/>
            <p:cNvSpPr/>
            <p:nvPr/>
          </p:nvSpPr>
          <p:spPr>
            <a:xfrm>
              <a:off x="6084168" y="1772848"/>
              <a:ext cx="540000" cy="288000"/>
            </a:xfrm>
            <a:prstGeom prst="roundRect">
              <a:avLst/>
            </a:prstGeom>
            <a:solidFill>
              <a:schemeClr val="tx1">
                <a:lumMod val="85000"/>
              </a:schemeClr>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17"/>
            <p:cNvSpPr txBox="1"/>
            <p:nvPr/>
          </p:nvSpPr>
          <p:spPr>
            <a:xfrm>
              <a:off x="6112583" y="1812162"/>
              <a:ext cx="512961" cy="208114"/>
            </a:xfrm>
            <a:prstGeom prst="rect">
              <a:avLst/>
            </a:prstGeom>
            <a:noFill/>
          </p:spPr>
          <p:txBody>
            <a:bodyPr wrap="none" lIns="0" tIns="0" rIns="0" bIns="0" rtlCol="0" anchor="ctr" anchorCtr="1">
              <a:spAutoFit/>
            </a:bodyPr>
            <a:lstStyle/>
            <a:p>
              <a:r>
                <a:rPr lang="de-CH" b="1" smtClean="0">
                  <a:solidFill>
                    <a:srgbClr val="D09E00"/>
                  </a:solidFill>
                  <a:latin typeface="+mj-lt"/>
                </a:rPr>
                <a:t>2100</a:t>
              </a:r>
              <a:endParaRPr lang="de-CH" b="1">
                <a:solidFill>
                  <a:srgbClr val="D09E00"/>
                </a:solidFill>
                <a:latin typeface="+mj-lt"/>
              </a:endParaRPr>
            </a:p>
          </p:txBody>
        </p:sp>
      </p:grpSp>
      <p:grpSp>
        <p:nvGrpSpPr>
          <p:cNvPr id="11" name="Gruppieren 18"/>
          <p:cNvGrpSpPr/>
          <p:nvPr/>
        </p:nvGrpSpPr>
        <p:grpSpPr>
          <a:xfrm>
            <a:off x="4608064" y="2962876"/>
            <a:ext cx="540000" cy="288000"/>
            <a:chOff x="6084168" y="1772848"/>
            <a:chExt cx="540000" cy="288000"/>
          </a:xfrm>
        </p:grpSpPr>
        <p:sp>
          <p:nvSpPr>
            <p:cNvPr id="12" name="Abgerundetes Rechteck 19"/>
            <p:cNvSpPr/>
            <p:nvPr/>
          </p:nvSpPr>
          <p:spPr>
            <a:xfrm>
              <a:off x="6084168" y="1772848"/>
              <a:ext cx="540000" cy="288000"/>
            </a:xfrm>
            <a:prstGeom prst="roundRect">
              <a:avLst/>
            </a:prstGeom>
            <a:solidFill>
              <a:schemeClr val="tx1">
                <a:lumMod val="85000"/>
              </a:schemeClr>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Textfeld 20"/>
            <p:cNvSpPr txBox="1"/>
            <p:nvPr/>
          </p:nvSpPr>
          <p:spPr>
            <a:xfrm>
              <a:off x="6097953" y="1777720"/>
              <a:ext cx="512961" cy="276999"/>
            </a:xfrm>
            <a:prstGeom prst="rect">
              <a:avLst/>
            </a:prstGeom>
            <a:noFill/>
          </p:spPr>
          <p:txBody>
            <a:bodyPr wrap="none" lIns="0" tIns="0" rIns="0" bIns="0" rtlCol="0" anchor="ctr" anchorCtr="1">
              <a:spAutoFit/>
            </a:bodyPr>
            <a:lstStyle/>
            <a:p>
              <a:r>
                <a:rPr lang="de-CH" b="1" smtClean="0">
                  <a:solidFill>
                    <a:srgbClr val="5492CD"/>
                  </a:solidFill>
                  <a:latin typeface="+mj-lt"/>
                </a:rPr>
                <a:t>2100</a:t>
              </a:r>
              <a:endParaRPr lang="de-CH" b="1">
                <a:solidFill>
                  <a:srgbClr val="5492CD"/>
                </a:solidFill>
                <a:latin typeface="+mj-lt"/>
              </a:endParaRPr>
            </a:p>
          </p:txBody>
        </p:sp>
      </p:grpSp>
      <p:grpSp>
        <p:nvGrpSpPr>
          <p:cNvPr id="14" name="Gruppieren 21"/>
          <p:cNvGrpSpPr/>
          <p:nvPr/>
        </p:nvGrpSpPr>
        <p:grpSpPr>
          <a:xfrm>
            <a:off x="3621897" y="3553570"/>
            <a:ext cx="540000" cy="288000"/>
            <a:chOff x="6084168" y="1772848"/>
            <a:chExt cx="540000" cy="288000"/>
          </a:xfrm>
        </p:grpSpPr>
        <p:sp>
          <p:nvSpPr>
            <p:cNvPr id="15" name="Abgerundetes Rechteck 22"/>
            <p:cNvSpPr/>
            <p:nvPr/>
          </p:nvSpPr>
          <p:spPr>
            <a:xfrm>
              <a:off x="6084168" y="1772848"/>
              <a:ext cx="540000" cy="288000"/>
            </a:xfrm>
            <a:prstGeom prst="roundRect">
              <a:avLst/>
            </a:prstGeom>
            <a:solidFill>
              <a:schemeClr val="tx1">
                <a:lumMod val="85000"/>
              </a:schemeClr>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Textfeld 23"/>
            <p:cNvSpPr txBox="1"/>
            <p:nvPr/>
          </p:nvSpPr>
          <p:spPr>
            <a:xfrm>
              <a:off x="6097953" y="1777720"/>
              <a:ext cx="512961" cy="276999"/>
            </a:xfrm>
            <a:prstGeom prst="rect">
              <a:avLst/>
            </a:prstGeom>
            <a:noFill/>
          </p:spPr>
          <p:txBody>
            <a:bodyPr wrap="none" lIns="0" tIns="0" rIns="0" bIns="0" rtlCol="0" anchor="ctr" anchorCtr="1">
              <a:spAutoFit/>
            </a:bodyPr>
            <a:lstStyle/>
            <a:p>
              <a:r>
                <a:rPr lang="de-CH" b="1" smtClean="0">
                  <a:solidFill>
                    <a:schemeClr val="bg2">
                      <a:lumMod val="50000"/>
                    </a:schemeClr>
                  </a:solidFill>
                  <a:latin typeface="+mj-lt"/>
                </a:rPr>
                <a:t>2100</a:t>
              </a:r>
              <a:endParaRPr lang="de-CH" b="1">
                <a:solidFill>
                  <a:schemeClr val="bg2">
                    <a:lumMod val="50000"/>
                  </a:schemeClr>
                </a:solidFill>
                <a:latin typeface="+mj-lt"/>
              </a:endParaRPr>
            </a:p>
          </p:txBody>
        </p:sp>
      </p:grpSp>
      <p:sp>
        <p:nvSpPr>
          <p:cNvPr id="17" name="Textfeld 24"/>
          <p:cNvSpPr txBox="1"/>
          <p:nvPr/>
        </p:nvSpPr>
        <p:spPr>
          <a:xfrm rot="16200000">
            <a:off x="7067960" y="3077030"/>
            <a:ext cx="793807" cy="215444"/>
          </a:xfrm>
          <a:prstGeom prst="rect">
            <a:avLst/>
          </a:prstGeom>
          <a:noFill/>
        </p:spPr>
        <p:txBody>
          <a:bodyPr wrap="none" rtlCol="0">
            <a:spAutoFit/>
          </a:bodyPr>
          <a:lstStyle/>
          <a:p>
            <a:r>
              <a:rPr lang="de-CH" sz="800" smtClean="0">
                <a:solidFill>
                  <a:schemeClr val="tx1">
                    <a:lumMod val="50000"/>
                  </a:schemeClr>
                </a:solidFill>
              </a:rPr>
              <a:t>© IPCC 2013</a:t>
            </a:r>
            <a:endParaRPr lang="de-CH" sz="800">
              <a:solidFill>
                <a:schemeClr val="tx1">
                  <a:lumMod val="50000"/>
                </a:schemeClr>
              </a:solidFill>
            </a:endParaRPr>
          </a:p>
        </p:txBody>
      </p:sp>
      <p:sp>
        <p:nvSpPr>
          <p:cNvPr id="18" name="Abgerundetes Rechteck 9"/>
          <p:cNvSpPr/>
          <p:nvPr/>
        </p:nvSpPr>
        <p:spPr>
          <a:xfrm>
            <a:off x="467544" y="5851794"/>
            <a:ext cx="8208912" cy="810000"/>
          </a:xfrm>
          <a:prstGeom prst="roundRect">
            <a:avLst/>
          </a:prstGeom>
          <a:solidFill>
            <a:schemeClr val="accent4">
              <a:lumMod val="40000"/>
              <a:lumOff val="60000"/>
            </a:schemeClr>
          </a:solidFill>
          <a:ln w="25400" cap="flat" cmpd="sng" algn="ctr">
            <a:noFill/>
            <a:prstDash val="solid"/>
          </a:ln>
          <a:effectLst>
            <a:outerShdw blurRad="635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smtClean="0">
              <a:ln>
                <a:noFill/>
              </a:ln>
              <a:solidFill>
                <a:prstClr val="white"/>
              </a:solidFill>
              <a:effectLst/>
              <a:uLnTx/>
              <a:uFillTx/>
              <a:latin typeface="Calibri"/>
            </a:endParaRPr>
          </a:p>
        </p:txBody>
      </p:sp>
      <p:sp>
        <p:nvSpPr>
          <p:cNvPr id="19" name="TextBox 4"/>
          <p:cNvSpPr txBox="1"/>
          <p:nvPr/>
        </p:nvSpPr>
        <p:spPr>
          <a:xfrm>
            <a:off x="471736" y="5872074"/>
            <a:ext cx="8200528" cy="769441"/>
          </a:xfrm>
          <a:prstGeom prst="rect">
            <a:avLst/>
          </a:prstGeom>
          <a:noFill/>
        </p:spPr>
        <p:txBody>
          <a:bodyPr wrap="square" rtlCol="0">
            <a:spAutoFit/>
          </a:bodyPr>
          <a:lstStyle/>
          <a:p>
            <a:pPr algn="ctr"/>
            <a:r>
              <a:rPr lang="en-US" sz="2200" dirty="0" smtClean="0">
                <a:solidFill>
                  <a:srgbClr val="000000"/>
                </a:solidFill>
              </a:rPr>
              <a:t>Limiting climate change will require substantial and sustained reductions of greenhouse gas emissions.</a:t>
            </a:r>
            <a:endParaRPr lang="en-US" sz="2200" dirty="0">
              <a:solidFill>
                <a:srgbClr val="000000"/>
              </a:solidFill>
            </a:endParaRPr>
          </a:p>
        </p:txBody>
      </p:sp>
    </p:spTree>
    <p:extLst>
      <p:ext uri="{BB962C8B-B14F-4D97-AF65-F5344CB8AC3E}">
        <p14:creationId xmlns:p14="http://schemas.microsoft.com/office/powerpoint/2010/main" val="357006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a:xfrm>
            <a:off x="457200" y="116632"/>
            <a:ext cx="8229600" cy="820552"/>
          </a:xfrm>
        </p:spPr>
        <p:txBody>
          <a:bodyPr>
            <a:normAutofit fontScale="90000"/>
          </a:bodyPr>
          <a:lstStyle/>
          <a:p>
            <a:r>
              <a:rPr lang="en-NZ" dirty="0" smtClean="0"/>
              <a:t>Model global projections: 2081-2100</a:t>
            </a:r>
          </a:p>
        </p:txBody>
      </p:sp>
      <p:sp>
        <p:nvSpPr>
          <p:cNvPr id="3" name="Content Placeholder 2"/>
          <p:cNvSpPr>
            <a:spLocks noGrp="1"/>
          </p:cNvSpPr>
          <p:nvPr>
            <p:ph idx="1"/>
          </p:nvPr>
        </p:nvSpPr>
        <p:spPr>
          <a:xfrm>
            <a:off x="251520" y="4437112"/>
            <a:ext cx="8784976" cy="2149699"/>
          </a:xfrm>
        </p:spPr>
        <p:txBody>
          <a:bodyPr>
            <a:normAutofit lnSpcReduction="10000"/>
          </a:bodyPr>
          <a:lstStyle/>
          <a:p>
            <a:pPr>
              <a:lnSpc>
                <a:spcPct val="90000"/>
              </a:lnSpc>
              <a:buFontTx/>
              <a:buChar char="•"/>
            </a:pPr>
            <a:r>
              <a:rPr lang="en-NZ" sz="2800" dirty="0"/>
              <a:t>More moisture in the </a:t>
            </a:r>
            <a:r>
              <a:rPr lang="en-NZ" sz="2800" dirty="0" smtClean="0"/>
              <a:t>air</a:t>
            </a:r>
          </a:p>
          <a:p>
            <a:pPr lvl="1">
              <a:lnSpc>
                <a:spcPct val="90000"/>
              </a:lnSpc>
              <a:buFontTx/>
              <a:buChar char="•"/>
            </a:pPr>
            <a:r>
              <a:rPr lang="en-NZ" sz="2600" dirty="0" smtClean="0">
                <a:solidFill>
                  <a:srgbClr val="FF0000"/>
                </a:solidFill>
              </a:rPr>
              <a:t>Bigger </a:t>
            </a:r>
            <a:r>
              <a:rPr lang="en-NZ" sz="2600" dirty="0">
                <a:solidFill>
                  <a:srgbClr val="FF0000"/>
                </a:solidFill>
              </a:rPr>
              <a:t>rainfall </a:t>
            </a:r>
            <a:r>
              <a:rPr lang="en-NZ" sz="2600" dirty="0" smtClean="0">
                <a:solidFill>
                  <a:srgbClr val="FF0000"/>
                </a:solidFill>
              </a:rPr>
              <a:t>variability, stronger monsoons</a:t>
            </a:r>
          </a:p>
          <a:p>
            <a:pPr lvl="1">
              <a:lnSpc>
                <a:spcPct val="90000"/>
              </a:lnSpc>
              <a:buFontTx/>
              <a:buChar char="•"/>
            </a:pPr>
            <a:r>
              <a:rPr lang="en-NZ" sz="2600" dirty="0" smtClean="0">
                <a:solidFill>
                  <a:srgbClr val="0000FF"/>
                </a:solidFill>
              </a:rPr>
              <a:t>Wet </a:t>
            </a:r>
            <a:r>
              <a:rPr lang="en-NZ" sz="2600" dirty="0">
                <a:solidFill>
                  <a:srgbClr val="0000FF"/>
                </a:solidFill>
              </a:rPr>
              <a:t>wetter, dry </a:t>
            </a:r>
            <a:r>
              <a:rPr lang="en-NZ" sz="2600" dirty="0" smtClean="0">
                <a:solidFill>
                  <a:srgbClr val="0000FF"/>
                </a:solidFill>
              </a:rPr>
              <a:t>drier</a:t>
            </a:r>
            <a:endParaRPr lang="en-NZ" sz="2600" dirty="0">
              <a:solidFill>
                <a:srgbClr val="0000FF"/>
              </a:solidFill>
            </a:endParaRPr>
          </a:p>
          <a:p>
            <a:pPr>
              <a:lnSpc>
                <a:spcPct val="90000"/>
              </a:lnSpc>
              <a:buFontTx/>
              <a:buChar char="•"/>
            </a:pPr>
            <a:r>
              <a:rPr lang="en-NZ" sz="2800" dirty="0"/>
              <a:t>Increase in extremes: </a:t>
            </a:r>
            <a:r>
              <a:rPr lang="en-NZ" sz="2600" dirty="0">
                <a:solidFill>
                  <a:srgbClr val="FF0000"/>
                </a:solidFill>
              </a:rPr>
              <a:t>Heavy rain, wind, storms...</a:t>
            </a:r>
            <a:endParaRPr lang="en-US" sz="2600" dirty="0">
              <a:solidFill>
                <a:srgbClr val="FF0000"/>
              </a:solidFill>
            </a:endParaRPr>
          </a:p>
          <a:p>
            <a:pPr>
              <a:lnSpc>
                <a:spcPct val="90000"/>
              </a:lnSpc>
              <a:buFontTx/>
              <a:buChar char="•"/>
            </a:pPr>
            <a:r>
              <a:rPr lang="en-US" sz="2800" dirty="0" smtClean="0"/>
              <a:t>Ocean </a:t>
            </a:r>
            <a:r>
              <a:rPr lang="en-US" sz="2800" dirty="0" smtClean="0"/>
              <a:t>Acidification: </a:t>
            </a:r>
            <a:r>
              <a:rPr lang="en-US" sz="2600" dirty="0" smtClean="0">
                <a:solidFill>
                  <a:srgbClr val="FF0000"/>
                </a:solidFill>
              </a:rPr>
              <a:t>Big risks </a:t>
            </a:r>
            <a:r>
              <a:rPr lang="en-US" sz="2600" dirty="0">
                <a:solidFill>
                  <a:srgbClr val="FF0000"/>
                </a:solidFill>
              </a:rPr>
              <a:t>for marine food webs</a:t>
            </a:r>
            <a:r>
              <a:rPr lang="en-US" sz="2600" dirty="0" smtClean="0">
                <a:solidFill>
                  <a:srgbClr val="FF0000"/>
                </a:solidFill>
              </a:rPr>
              <a:t>…</a:t>
            </a:r>
            <a:endParaRPr lang="en-US" sz="2600"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99" y="908720"/>
            <a:ext cx="9021627"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410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Temperature change: 100 years</a:t>
            </a:r>
            <a:endParaRPr lang="en-NZ"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32" y="910999"/>
            <a:ext cx="4333652" cy="2616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501008"/>
            <a:ext cx="4536504" cy="282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4211" y="993291"/>
            <a:ext cx="433228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6978" y="3547184"/>
            <a:ext cx="3620442" cy="279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6250339"/>
            <a:ext cx="5760640" cy="59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920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Rainfall change: 100 years</a:t>
            </a:r>
            <a:endParaRPr lang="en-NZ"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116" y="998054"/>
            <a:ext cx="4212398" cy="244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7" y="3443288"/>
            <a:ext cx="4476117" cy="2827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041" y="998054"/>
            <a:ext cx="4215364" cy="243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7358" y="3493032"/>
            <a:ext cx="3592951" cy="2753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8736" y="6246645"/>
            <a:ext cx="6228184" cy="61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372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8" name="Rectangle 19"/>
          <p:cNvSpPr>
            <a:spLocks noGrp="1" noChangeArrowheads="1"/>
          </p:cNvSpPr>
          <p:nvPr>
            <p:ph type="title"/>
          </p:nvPr>
        </p:nvSpPr>
        <p:spPr>
          <a:xfrm>
            <a:off x="457200" y="44624"/>
            <a:ext cx="8229600" cy="850106"/>
          </a:xfrm>
        </p:spPr>
        <p:txBody>
          <a:bodyPr>
            <a:normAutofit/>
          </a:bodyPr>
          <a:lstStyle/>
          <a:p>
            <a:pPr eaLnBrk="1" hangingPunct="1"/>
            <a:r>
              <a:rPr lang="en-NZ" dirty="0" smtClean="0"/>
              <a:t>Sea Level Rise</a:t>
            </a:r>
          </a:p>
        </p:txBody>
      </p:sp>
      <p:sp>
        <p:nvSpPr>
          <p:cNvPr id="2" name="Content Placeholder 1"/>
          <p:cNvSpPr>
            <a:spLocks noGrp="1"/>
          </p:cNvSpPr>
          <p:nvPr>
            <p:ph idx="1"/>
          </p:nvPr>
        </p:nvSpPr>
        <p:spPr>
          <a:xfrm>
            <a:off x="5065712" y="1617766"/>
            <a:ext cx="3970784" cy="5123601"/>
          </a:xfrm>
        </p:spPr>
        <p:txBody>
          <a:bodyPr>
            <a:normAutofit/>
          </a:bodyPr>
          <a:lstStyle/>
          <a:p>
            <a:r>
              <a:rPr lang="en-NZ" sz="2800" dirty="0" smtClean="0"/>
              <a:t>Between 60cm &amp; 1m</a:t>
            </a:r>
          </a:p>
          <a:p>
            <a:pPr lvl="1"/>
            <a:r>
              <a:rPr lang="en-NZ" sz="2400" dirty="0" smtClean="0"/>
              <a:t>Depending on emissions</a:t>
            </a:r>
          </a:p>
          <a:p>
            <a:pPr lvl="1"/>
            <a:r>
              <a:rPr lang="en-NZ" sz="2400" dirty="0" smtClean="0"/>
              <a:t>Plus/minus 20cm</a:t>
            </a:r>
          </a:p>
          <a:p>
            <a:pPr lvl="1"/>
            <a:endParaRPr lang="en-NZ" sz="2400" dirty="0" smtClean="0"/>
          </a:p>
          <a:p>
            <a:pPr lvl="1"/>
            <a:endParaRPr lang="en-NZ" sz="2400" dirty="0"/>
          </a:p>
          <a:p>
            <a:pPr lvl="2"/>
            <a:endParaRPr lang="en-NZ" sz="2000" dirty="0" smtClean="0"/>
          </a:p>
          <a:p>
            <a:pPr lvl="2"/>
            <a:endParaRPr lang="en-NZ" sz="2000" dirty="0"/>
          </a:p>
          <a:p>
            <a:r>
              <a:rPr lang="en-NZ" sz="2800" dirty="0" smtClean="0"/>
              <a:t>NZ add +10%</a:t>
            </a:r>
          </a:p>
          <a:p>
            <a:r>
              <a:rPr lang="en-NZ" sz="2800" dirty="0" smtClean="0"/>
              <a:t>Possible range (NZ)</a:t>
            </a:r>
          </a:p>
          <a:p>
            <a:pPr lvl="1"/>
            <a:r>
              <a:rPr lang="en-NZ" sz="2400" dirty="0" smtClean="0"/>
              <a:t>55cm to 1.3m </a:t>
            </a:r>
            <a:r>
              <a:rPr lang="en-NZ" sz="2400" dirty="0" smtClean="0">
                <a:solidFill>
                  <a:srgbClr val="0000FF"/>
                </a:solidFill>
              </a:rPr>
              <a:t>by 2100</a:t>
            </a:r>
          </a:p>
          <a:p>
            <a:pPr lvl="1"/>
            <a:r>
              <a:rPr lang="en-NZ" sz="2400" dirty="0" smtClean="0"/>
              <a:t>10m commitment?</a:t>
            </a:r>
            <a:endParaRPr lang="en-NZ" sz="2400"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889" y="4760291"/>
            <a:ext cx="4248126" cy="209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2696"/>
            <a:ext cx="5076056" cy="435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718015" y="2090521"/>
            <a:ext cx="632353" cy="276999"/>
          </a:xfrm>
          <a:prstGeom prst="rect">
            <a:avLst/>
          </a:prstGeom>
          <a:noFill/>
        </p:spPr>
        <p:txBody>
          <a:bodyPr wrap="none" rtlCol="0">
            <a:spAutoFit/>
          </a:bodyPr>
          <a:lstStyle/>
          <a:p>
            <a:r>
              <a:rPr lang="en-NZ" sz="1200" b="1" dirty="0" smtClean="0">
                <a:solidFill>
                  <a:srgbClr val="0000FF"/>
                </a:solidFill>
              </a:rPr>
              <a:t>RCP2.6</a:t>
            </a:r>
            <a:endParaRPr lang="en-NZ" sz="1200" b="1" dirty="0">
              <a:solidFill>
                <a:srgbClr val="0000FF"/>
              </a:solidFill>
            </a:endParaRPr>
          </a:p>
        </p:txBody>
      </p:sp>
      <p:sp>
        <p:nvSpPr>
          <p:cNvPr id="7" name="TextBox 6"/>
          <p:cNvSpPr txBox="1"/>
          <p:nvPr/>
        </p:nvSpPr>
        <p:spPr>
          <a:xfrm>
            <a:off x="4718015" y="1340768"/>
            <a:ext cx="632353" cy="276999"/>
          </a:xfrm>
          <a:prstGeom prst="rect">
            <a:avLst/>
          </a:prstGeom>
          <a:noFill/>
        </p:spPr>
        <p:txBody>
          <a:bodyPr wrap="none" rtlCol="0">
            <a:spAutoFit/>
          </a:bodyPr>
          <a:lstStyle/>
          <a:p>
            <a:r>
              <a:rPr lang="en-NZ" sz="1200" b="1" dirty="0" smtClean="0">
                <a:solidFill>
                  <a:srgbClr val="FF0000"/>
                </a:solidFill>
              </a:rPr>
              <a:t>RCP8.5</a:t>
            </a:r>
            <a:endParaRPr lang="en-NZ" sz="1200" b="1" dirty="0">
              <a:solidFill>
                <a:srgbClr val="FF0000"/>
              </a:solidFill>
            </a:endParaRPr>
          </a:p>
        </p:txBody>
      </p:sp>
    </p:spTree>
    <p:extLst>
      <p:ext uri="{BB962C8B-B14F-4D97-AF65-F5344CB8AC3E}">
        <p14:creationId xmlns:p14="http://schemas.microsoft.com/office/powerpoint/2010/main" val="4748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512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276566" y="1002681"/>
            <a:ext cx="6609983" cy="3944822"/>
          </a:xfrm>
          <a:prstGeom prst="rect">
            <a:avLst/>
          </a:prstGeom>
          <a:noFill/>
          <a:ln w="9525">
            <a:noFill/>
            <a:miter lim="800000"/>
            <a:headEnd/>
            <a:tailEnd/>
          </a:ln>
        </p:spPr>
      </p:pic>
      <p:sp>
        <p:nvSpPr>
          <p:cNvPr id="6" name="Rounded Rectangle 5"/>
          <p:cNvSpPr/>
          <p:nvPr/>
        </p:nvSpPr>
        <p:spPr>
          <a:xfrm>
            <a:off x="467544" y="5085184"/>
            <a:ext cx="8208912" cy="15121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NZ" sz="2400" dirty="0" smtClean="0"/>
          </a:p>
          <a:p>
            <a:pPr algn="ctr"/>
            <a:r>
              <a:rPr lang="en-NZ" sz="2400" dirty="0" smtClean="0"/>
              <a:t>The frequency of coastal inundation world-wide </a:t>
            </a:r>
            <a:r>
              <a:rPr lang="en-NZ" sz="2400" i="1" dirty="0" smtClean="0"/>
              <a:t>likely</a:t>
            </a:r>
            <a:r>
              <a:rPr lang="en-NZ" sz="2400" dirty="0" smtClean="0"/>
              <a:t> increases by 100  to 1000 times with ~50cm SLR (by 2100) –</a:t>
            </a:r>
          </a:p>
          <a:p>
            <a:pPr algn="ctr"/>
            <a:r>
              <a:rPr lang="en-NZ" sz="2400" dirty="0" smtClean="0"/>
              <a:t>Annual events become daily events</a:t>
            </a:r>
          </a:p>
          <a:p>
            <a:pPr algn="ctr"/>
            <a:r>
              <a:rPr lang="en-NZ" sz="2400" dirty="0" smtClean="0"/>
              <a:t>100-year events occur every few months</a:t>
            </a:r>
          </a:p>
          <a:p>
            <a:pPr algn="ctr"/>
            <a:endParaRPr lang="en-NZ" dirty="0"/>
          </a:p>
        </p:txBody>
      </p:sp>
      <p:sp>
        <p:nvSpPr>
          <p:cNvPr id="2" name="Title 1"/>
          <p:cNvSpPr>
            <a:spLocks noGrp="1"/>
          </p:cNvSpPr>
          <p:nvPr>
            <p:ph type="title"/>
          </p:nvPr>
        </p:nvSpPr>
        <p:spPr>
          <a:xfrm>
            <a:off x="457200" y="116632"/>
            <a:ext cx="8229600" cy="792088"/>
          </a:xfrm>
        </p:spPr>
        <p:txBody>
          <a:bodyPr/>
          <a:lstStyle/>
          <a:p>
            <a:r>
              <a:rPr lang="en-NZ" dirty="0" smtClean="0"/>
              <a:t>Coastal inundation</a:t>
            </a:r>
            <a:endParaRPr lang="en-NZ" dirty="0"/>
          </a:p>
        </p:txBody>
      </p:sp>
      <p:sp>
        <p:nvSpPr>
          <p:cNvPr id="3" name="TextBox 2"/>
          <p:cNvSpPr txBox="1"/>
          <p:nvPr/>
        </p:nvSpPr>
        <p:spPr>
          <a:xfrm>
            <a:off x="3635896" y="3831431"/>
            <a:ext cx="3392275" cy="461665"/>
          </a:xfrm>
          <a:prstGeom prst="rect">
            <a:avLst/>
          </a:prstGeom>
          <a:noFill/>
        </p:spPr>
        <p:txBody>
          <a:bodyPr wrap="none" rtlCol="0">
            <a:spAutoFit/>
          </a:bodyPr>
          <a:lstStyle/>
          <a:p>
            <a:r>
              <a:rPr lang="en-NZ" sz="2400" b="1" dirty="0" smtClean="0">
                <a:solidFill>
                  <a:schemeClr val="bg1"/>
                </a:solidFill>
              </a:rPr>
              <a:t>10cm SLR = triple the risk</a:t>
            </a:r>
            <a:endParaRPr lang="en-NZ" sz="2400" b="1" dirty="0">
              <a:solidFill>
                <a:schemeClr val="bg1"/>
              </a:solidFill>
            </a:endParaRPr>
          </a:p>
        </p:txBody>
      </p:sp>
    </p:spTree>
    <p:extLst>
      <p:ext uri="{BB962C8B-B14F-4D97-AF65-F5344CB8AC3E}">
        <p14:creationId xmlns:p14="http://schemas.microsoft.com/office/powerpoint/2010/main" val="320933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0009" b="18074"/>
          <a:stretch/>
        </p:blipFill>
        <p:spPr>
          <a:xfrm>
            <a:off x="908296" y="1137298"/>
            <a:ext cx="7327407" cy="3947886"/>
          </a:xfrm>
          <a:prstGeom prst="rect">
            <a:avLst/>
          </a:prstGeom>
        </p:spPr>
      </p:pic>
      <p:sp>
        <p:nvSpPr>
          <p:cNvPr id="2" name="Title 1"/>
          <p:cNvSpPr>
            <a:spLocks noGrp="1"/>
          </p:cNvSpPr>
          <p:nvPr>
            <p:ph type="title"/>
          </p:nvPr>
        </p:nvSpPr>
        <p:spPr/>
        <p:txBody>
          <a:bodyPr>
            <a:normAutofit/>
          </a:bodyPr>
          <a:lstStyle/>
          <a:p>
            <a:pPr algn="ctr"/>
            <a:r>
              <a:rPr lang="en-NZ" sz="4000" b="0" dirty="0" smtClean="0">
                <a:solidFill>
                  <a:srgbClr val="0000FF"/>
                </a:solidFill>
              </a:rPr>
              <a:t>Tropical </a:t>
            </a:r>
            <a:r>
              <a:rPr lang="en-NZ" sz="4000" b="0" dirty="0" smtClean="0">
                <a:solidFill>
                  <a:srgbClr val="0000FF"/>
                </a:solidFill>
              </a:rPr>
              <a:t>cyclone </a:t>
            </a:r>
            <a:r>
              <a:rPr lang="en-NZ" sz="4000" b="0" dirty="0" smtClean="0">
                <a:solidFill>
                  <a:srgbClr val="0000FF"/>
                </a:solidFill>
              </a:rPr>
              <a:t>occurrence</a:t>
            </a:r>
            <a:endParaRPr lang="en-NZ" sz="4000" b="0" dirty="0">
              <a:solidFill>
                <a:srgbClr val="0000FF"/>
              </a:solidFill>
            </a:endParaRPr>
          </a:p>
        </p:txBody>
      </p:sp>
      <p:sp>
        <p:nvSpPr>
          <p:cNvPr id="6" name="Content Placeholder 5"/>
          <p:cNvSpPr>
            <a:spLocks noGrp="1"/>
          </p:cNvSpPr>
          <p:nvPr>
            <p:ph idx="1"/>
          </p:nvPr>
        </p:nvSpPr>
        <p:spPr>
          <a:xfrm>
            <a:off x="457200" y="5228632"/>
            <a:ext cx="8229600" cy="1512736"/>
          </a:xfrm>
        </p:spPr>
        <p:txBody>
          <a:bodyPr>
            <a:normAutofit lnSpcReduction="10000"/>
          </a:bodyPr>
          <a:lstStyle/>
          <a:p>
            <a:r>
              <a:rPr lang="en-NZ" dirty="0" smtClean="0"/>
              <a:t>Future location and occurrence may not change much</a:t>
            </a:r>
          </a:p>
          <a:p>
            <a:pPr lvl="1"/>
            <a:r>
              <a:rPr lang="en-NZ" dirty="0" smtClean="0"/>
              <a:t>Intensity likely to increase</a:t>
            </a:r>
            <a:endParaRPr lang="en-NZ" dirty="0"/>
          </a:p>
        </p:txBody>
      </p:sp>
      <p:sp>
        <p:nvSpPr>
          <p:cNvPr id="3" name="TextBox 2"/>
          <p:cNvSpPr txBox="1"/>
          <p:nvPr/>
        </p:nvSpPr>
        <p:spPr>
          <a:xfrm>
            <a:off x="5292080" y="4920855"/>
            <a:ext cx="3789884" cy="307777"/>
          </a:xfrm>
          <a:prstGeom prst="rect">
            <a:avLst/>
          </a:prstGeom>
          <a:noFill/>
        </p:spPr>
        <p:txBody>
          <a:bodyPr wrap="none" rtlCol="0">
            <a:spAutoFit/>
          </a:bodyPr>
          <a:lstStyle/>
          <a:p>
            <a:r>
              <a:rPr lang="en-NZ" sz="1400" i="1" dirty="0"/>
              <a:t>Courtesy of Howard Diamond, NOAA/U. </a:t>
            </a:r>
            <a:r>
              <a:rPr lang="en-NZ" sz="1400" i="1" dirty="0" smtClean="0"/>
              <a:t>Auckland</a:t>
            </a:r>
            <a:endParaRPr lang="en-NZ" sz="1600" i="1" dirty="0"/>
          </a:p>
        </p:txBody>
      </p:sp>
    </p:spTree>
    <p:extLst>
      <p:ext uri="{BB962C8B-B14F-4D97-AF65-F5344CB8AC3E}">
        <p14:creationId xmlns:p14="http://schemas.microsoft.com/office/powerpoint/2010/main" val="293661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9" y="201168"/>
            <a:ext cx="4577269" cy="645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1873" y="3126112"/>
            <a:ext cx="4142095" cy="1600438"/>
          </a:xfrm>
          <a:prstGeom prst="rect">
            <a:avLst/>
          </a:prstGeom>
          <a:noFill/>
        </p:spPr>
        <p:txBody>
          <a:bodyPr wrap="none" lIns="91440" tIns="45720" rIns="91440" bIns="45720">
            <a:spAutoFit/>
          </a:bodyPr>
          <a:lstStyle/>
          <a:p>
            <a:pPr algn="ctr"/>
            <a:r>
              <a:rPr lang="en-US" sz="6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AR5”</a:t>
            </a:r>
          </a:p>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limatechange2013.org</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2" t="817" r="1792" b="1040"/>
          <a:stretch/>
        </p:blipFill>
        <p:spPr bwMode="auto">
          <a:xfrm>
            <a:off x="4572000" y="201168"/>
            <a:ext cx="4571999"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4658864" y="4638280"/>
            <a:ext cx="4417043" cy="492443"/>
          </a:xfrm>
          <a:prstGeom prst="rect">
            <a:avLst/>
          </a:prstGeom>
          <a:noFill/>
        </p:spPr>
        <p:txBody>
          <a:bodyPr wrap="none" rtlCol="0">
            <a:spAutoFit/>
          </a:bodyPr>
          <a:lstStyle/>
          <a:p>
            <a:r>
              <a:rPr lang="en-NZ" sz="2600" b="1" dirty="0" smtClean="0">
                <a:solidFill>
                  <a:schemeClr val="bg1"/>
                </a:solidFill>
              </a:rPr>
              <a:t>www.ipcc.ch/report/ar5/wg2</a:t>
            </a:r>
            <a:r>
              <a:rPr lang="en-NZ" sz="2600" b="1" dirty="0">
                <a:solidFill>
                  <a:schemeClr val="bg1"/>
                </a:solidFill>
              </a:rPr>
              <a:t>/</a:t>
            </a:r>
          </a:p>
        </p:txBody>
      </p:sp>
    </p:spTree>
    <p:extLst>
      <p:ext uri="{BB962C8B-B14F-4D97-AF65-F5344CB8AC3E}">
        <p14:creationId xmlns:p14="http://schemas.microsoft.com/office/powerpoint/2010/main" val="336931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Legacy issues</a:t>
            </a:r>
            <a:endParaRPr lang="en-NZ" dirty="0"/>
          </a:p>
        </p:txBody>
      </p:sp>
      <p:sp>
        <p:nvSpPr>
          <p:cNvPr id="3" name="Content Placeholder 2"/>
          <p:cNvSpPr>
            <a:spLocks noGrp="1"/>
          </p:cNvSpPr>
          <p:nvPr>
            <p:ph idx="1"/>
          </p:nvPr>
        </p:nvSpPr>
        <p:spPr>
          <a:xfrm>
            <a:off x="251520" y="1124744"/>
            <a:ext cx="8784976" cy="5328592"/>
          </a:xfrm>
        </p:spPr>
        <p:txBody>
          <a:bodyPr/>
          <a:lstStyle/>
          <a:p>
            <a:r>
              <a:rPr lang="en-NZ" dirty="0" smtClean="0"/>
              <a:t>‘Business as usual’ to 2100 likely to lead to 6-10°C of global temperature rise (next 500 years)</a:t>
            </a:r>
          </a:p>
          <a:p>
            <a:pPr lvl="1"/>
            <a:r>
              <a:rPr lang="en-NZ" dirty="0" smtClean="0"/>
              <a:t>Melting of Greenland and West Antarctic ice sheets</a:t>
            </a:r>
          </a:p>
          <a:p>
            <a:pPr lvl="2"/>
            <a:r>
              <a:rPr lang="en-NZ" dirty="0" smtClean="0"/>
              <a:t>Commitment over ~1,000 </a:t>
            </a:r>
            <a:r>
              <a:rPr lang="en-NZ" dirty="0" err="1" smtClean="0"/>
              <a:t>yr</a:t>
            </a:r>
            <a:r>
              <a:rPr lang="en-NZ" dirty="0" smtClean="0"/>
              <a:t>, recovery over ~10,000 </a:t>
            </a:r>
            <a:r>
              <a:rPr lang="en-NZ" dirty="0" err="1" smtClean="0"/>
              <a:t>yrs</a:t>
            </a:r>
            <a:endParaRPr lang="en-NZ" dirty="0" smtClean="0"/>
          </a:p>
          <a:p>
            <a:pPr lvl="1"/>
            <a:r>
              <a:rPr lang="en-NZ" dirty="0" smtClean="0"/>
              <a:t>Sea level rise of 10-20 metres</a:t>
            </a:r>
          </a:p>
          <a:p>
            <a:pPr lvl="1"/>
            <a:r>
              <a:rPr lang="en-NZ" dirty="0" smtClean="0"/>
              <a:t>A climate not seen for millions of years</a:t>
            </a:r>
          </a:p>
          <a:p>
            <a:r>
              <a:rPr lang="en-NZ" dirty="0" smtClean="0"/>
              <a:t>Billions of people at risk</a:t>
            </a:r>
          </a:p>
          <a:p>
            <a:pPr lvl="1"/>
            <a:endParaRPr lang="en-NZ" sz="1400" dirty="0"/>
          </a:p>
          <a:p>
            <a:r>
              <a:rPr lang="en-NZ" sz="3600" b="1" dirty="0" smtClean="0"/>
              <a:t>Concerted mitigation efforts can avoid this</a:t>
            </a:r>
          </a:p>
          <a:p>
            <a:pPr lvl="1"/>
            <a:r>
              <a:rPr lang="en-NZ" sz="3200" b="1" dirty="0" smtClean="0"/>
              <a:t>Zero emissions by 2100, preferably sooner</a:t>
            </a:r>
          </a:p>
        </p:txBody>
      </p:sp>
    </p:spTree>
    <p:extLst>
      <p:ext uri="{BB962C8B-B14F-4D97-AF65-F5344CB8AC3E}">
        <p14:creationId xmlns:p14="http://schemas.microsoft.com/office/powerpoint/2010/main" val="54447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1" name="Rectangle 6"/>
          <p:cNvSpPr>
            <a:spLocks noGrp="1" noChangeArrowheads="1"/>
          </p:cNvSpPr>
          <p:nvPr>
            <p:ph type="body" idx="4294967295"/>
          </p:nvPr>
        </p:nvSpPr>
        <p:spPr>
          <a:xfrm>
            <a:off x="467544" y="838200"/>
            <a:ext cx="8496944" cy="5471120"/>
          </a:xfrm>
        </p:spPr>
        <p:txBody>
          <a:bodyPr>
            <a:noAutofit/>
          </a:bodyPr>
          <a:lstStyle/>
          <a:p>
            <a:pPr>
              <a:lnSpc>
                <a:spcPct val="90000"/>
              </a:lnSpc>
              <a:spcBef>
                <a:spcPct val="50000"/>
              </a:spcBef>
            </a:pPr>
            <a:r>
              <a:rPr lang="en-US" dirty="0" smtClean="0"/>
              <a:t>Human influence on the climate system is clear</a:t>
            </a:r>
          </a:p>
          <a:p>
            <a:pPr>
              <a:lnSpc>
                <a:spcPct val="90000"/>
              </a:lnSpc>
              <a:spcBef>
                <a:spcPct val="50000"/>
              </a:spcBef>
            </a:pPr>
            <a:r>
              <a:rPr lang="en-US" dirty="0" smtClean="0"/>
              <a:t>Climate </a:t>
            </a:r>
            <a:r>
              <a:rPr lang="en-US" dirty="0" smtClean="0"/>
              <a:t>change will persist for many centuries, even if </a:t>
            </a:r>
            <a:r>
              <a:rPr lang="en-US" dirty="0"/>
              <a:t>carbon dioxide emissions </a:t>
            </a:r>
            <a:r>
              <a:rPr lang="en-US" dirty="0" smtClean="0"/>
              <a:t>are </a:t>
            </a:r>
            <a:r>
              <a:rPr lang="en-US" dirty="0" smtClean="0"/>
              <a:t>stopped.</a:t>
            </a:r>
          </a:p>
          <a:p>
            <a:pPr>
              <a:lnSpc>
                <a:spcPct val="90000"/>
              </a:lnSpc>
              <a:spcBef>
                <a:spcPct val="50000"/>
              </a:spcBef>
            </a:pPr>
            <a:r>
              <a:rPr lang="en-US" dirty="0" smtClean="0"/>
              <a:t>Projected warming </a:t>
            </a:r>
            <a:r>
              <a:rPr lang="en-US" dirty="0" smtClean="0"/>
              <a:t>by 2100:</a:t>
            </a:r>
            <a:endParaRPr lang="en-US" dirty="0" smtClean="0"/>
          </a:p>
          <a:p>
            <a:pPr lvl="1">
              <a:lnSpc>
                <a:spcPct val="70000"/>
              </a:lnSpc>
              <a:spcBef>
                <a:spcPct val="50000"/>
              </a:spcBef>
            </a:pPr>
            <a:r>
              <a:rPr lang="en-US" dirty="0" smtClean="0"/>
              <a:t>For RCP8.5 </a:t>
            </a:r>
            <a:r>
              <a:rPr lang="en-US" dirty="0" smtClean="0"/>
              <a:t>    About </a:t>
            </a:r>
            <a:r>
              <a:rPr lang="en-US" i="1" dirty="0" smtClean="0"/>
              <a:t>as likely as not</a:t>
            </a:r>
            <a:r>
              <a:rPr lang="en-US" dirty="0" smtClean="0"/>
              <a:t> to exceed 4°C</a:t>
            </a:r>
          </a:p>
          <a:p>
            <a:pPr lvl="1">
              <a:lnSpc>
                <a:spcPct val="70000"/>
              </a:lnSpc>
              <a:spcBef>
                <a:spcPct val="50000"/>
              </a:spcBef>
            </a:pPr>
            <a:r>
              <a:rPr lang="en-US" dirty="0" smtClean="0"/>
              <a:t>For RCP2.6 </a:t>
            </a:r>
            <a:r>
              <a:rPr lang="en-US" dirty="0" smtClean="0"/>
              <a:t>    67</a:t>
            </a:r>
            <a:r>
              <a:rPr lang="en-US" dirty="0" smtClean="0"/>
              <a:t>% probability to stay below 2°C </a:t>
            </a:r>
          </a:p>
          <a:p>
            <a:pPr>
              <a:lnSpc>
                <a:spcPct val="90000"/>
              </a:lnSpc>
              <a:spcBef>
                <a:spcPct val="50000"/>
              </a:spcBef>
            </a:pPr>
            <a:r>
              <a:rPr lang="en-US" dirty="0" smtClean="0"/>
              <a:t>We have a </a:t>
            </a:r>
            <a:r>
              <a:rPr lang="en-US" dirty="0" smtClean="0"/>
              <a:t>choice</a:t>
            </a:r>
          </a:p>
        </p:txBody>
      </p:sp>
      <p:sp>
        <p:nvSpPr>
          <p:cNvPr id="360462" name="Rectangle 2"/>
          <p:cNvSpPr>
            <a:spLocks noChangeArrowheads="1"/>
          </p:cNvSpPr>
          <p:nvPr/>
        </p:nvSpPr>
        <p:spPr bwMode="auto">
          <a:xfrm>
            <a:off x="457200" y="44549"/>
            <a:ext cx="8229600"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eaLnBrk="0" hangingPunct="0"/>
            <a:r>
              <a:rPr lang="en-US" sz="4400" dirty="0" smtClean="0">
                <a:solidFill>
                  <a:srgbClr val="0000FF"/>
                </a:solidFill>
              </a:rPr>
              <a:t>Reflections</a:t>
            </a:r>
            <a:endParaRPr lang="en-US" sz="4800" dirty="0">
              <a:solidFill>
                <a:srgbClr val="0000FF"/>
              </a:solidFill>
            </a:endParaRPr>
          </a:p>
        </p:txBody>
      </p:sp>
      <p:sp>
        <p:nvSpPr>
          <p:cNvPr id="10" name="Title 1"/>
          <p:cNvSpPr txBox="1">
            <a:spLocks/>
          </p:cNvSpPr>
          <p:nvPr/>
        </p:nvSpPr>
        <p:spPr>
          <a:xfrm>
            <a:off x="539552" y="5661248"/>
            <a:ext cx="8229600" cy="922114"/>
          </a:xfrm>
          <a:prstGeom prst="rect">
            <a:avLst/>
          </a:prstGeom>
        </p:spPr>
        <p:txBody>
          <a:bodyPr/>
          <a:lstStyle>
            <a:lvl1pPr algn="ctr" defTabSz="914400" rtl="0" eaLnBrk="1" latinLnBrk="0" hangingPunct="1">
              <a:spcBef>
                <a:spcPct val="0"/>
              </a:spcBef>
              <a:buNone/>
              <a:defRPr sz="4400" kern="1200">
                <a:solidFill>
                  <a:srgbClr val="0000FF"/>
                </a:solidFill>
                <a:latin typeface="+mj-lt"/>
                <a:ea typeface="+mj-ea"/>
                <a:cs typeface="+mj-cs"/>
              </a:defRPr>
            </a:lvl1pPr>
          </a:lstStyle>
          <a:p>
            <a:r>
              <a:rPr lang="en-NZ" dirty="0" smtClean="0"/>
              <a:t>Thank You</a:t>
            </a:r>
            <a:endParaRPr lang="en-NZ" dirty="0"/>
          </a:p>
        </p:txBody>
      </p:sp>
    </p:spTree>
    <p:extLst>
      <p:ext uri="{BB962C8B-B14F-4D97-AF65-F5344CB8AC3E}">
        <p14:creationId xmlns:p14="http://schemas.microsoft.com/office/powerpoint/2010/main" val="2997495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04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045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045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04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045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54368"/>
            <a:ext cx="8643648" cy="381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2"/>
          <p:cNvSpPr txBox="1">
            <a:spLocks noChangeArrowheads="1"/>
          </p:cNvSpPr>
          <p:nvPr/>
        </p:nvSpPr>
        <p:spPr bwMode="auto">
          <a:xfrm>
            <a:off x="7380312" y="4786916"/>
            <a:ext cx="1593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CH" sz="1000">
                <a:solidFill>
                  <a:srgbClr val="000000"/>
                </a:solidFill>
                <a:latin typeface="Arial" pitchFamily="34" charset="0"/>
                <a:ea typeface="MS PGothic" pitchFamily="34" charset="-128"/>
              </a:rPr>
              <a:t>(Lüthi et al.,2008, NOAA)</a:t>
            </a:r>
            <a:endParaRPr lang="de-DE" sz="1000">
              <a:solidFill>
                <a:srgbClr val="000000"/>
              </a:solidFill>
              <a:latin typeface="Arial" pitchFamily="34" charset="0"/>
              <a:ea typeface="MS PGothic" pitchFamily="34" charset="-128"/>
            </a:endParaRPr>
          </a:p>
        </p:txBody>
      </p:sp>
      <p:sp>
        <p:nvSpPr>
          <p:cNvPr id="13" name="Abgerundetes Rechteck 12"/>
          <p:cNvSpPr/>
          <p:nvPr/>
        </p:nvSpPr>
        <p:spPr>
          <a:xfrm>
            <a:off x="395536" y="5180999"/>
            <a:ext cx="8208912" cy="1416353"/>
          </a:xfrm>
          <a:prstGeom prst="roundRect">
            <a:avLst/>
          </a:prstGeom>
          <a:solidFill>
            <a:schemeClr val="accent4">
              <a:lumMod val="40000"/>
              <a:lumOff val="60000"/>
            </a:schemeClr>
          </a:solidFill>
          <a:ln w="25400" cap="flat" cmpd="sng" algn="ctr">
            <a:noFill/>
            <a:prstDash val="solid"/>
          </a:ln>
          <a:effectLst>
            <a:outerShdw blurRad="635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smtClean="0">
              <a:ln>
                <a:noFill/>
              </a:ln>
              <a:solidFill>
                <a:prstClr val="white"/>
              </a:solidFill>
              <a:effectLst/>
              <a:uLnTx/>
              <a:uFillTx/>
              <a:latin typeface="Calibri"/>
            </a:endParaRPr>
          </a:p>
        </p:txBody>
      </p:sp>
      <p:sp>
        <p:nvSpPr>
          <p:cNvPr id="14" name="TextBox 8"/>
          <p:cNvSpPr txBox="1">
            <a:spLocks noChangeArrowheads="1"/>
          </p:cNvSpPr>
          <p:nvPr/>
        </p:nvSpPr>
        <p:spPr bwMode="auto">
          <a:xfrm>
            <a:off x="827584" y="5253008"/>
            <a:ext cx="73455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smtClean="0">
                <a:solidFill>
                  <a:srgbClr val="000000"/>
                </a:solidFill>
                <a:latin typeface="Arial" charset="0"/>
              </a:rPr>
              <a:t>The atmospheric concentrations of carbon dioxide, methane, and nitrous oxide have increased to levels unprecedented in at least the last 800,000 years. </a:t>
            </a:r>
            <a:endParaRPr lang="en-US" altLang="en-US" sz="2400">
              <a:solidFill>
                <a:srgbClr val="000000"/>
              </a:solidFill>
              <a:latin typeface="Arial" charset="0"/>
            </a:endParaRPr>
          </a:p>
        </p:txBody>
      </p:sp>
      <p:sp>
        <p:nvSpPr>
          <p:cNvPr id="2" name="Pentagon 1"/>
          <p:cNvSpPr/>
          <p:nvPr/>
        </p:nvSpPr>
        <p:spPr>
          <a:xfrm>
            <a:off x="5148064" y="1305306"/>
            <a:ext cx="2533924" cy="360040"/>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ln>
                  <a:solidFill>
                    <a:srgbClr val="0000FF"/>
                  </a:solidFill>
                </a:ln>
                <a:solidFill>
                  <a:srgbClr val="0000FF"/>
                </a:solidFill>
              </a:rPr>
              <a:t>40% rise to the present</a:t>
            </a:r>
            <a:endParaRPr lang="en-NZ" dirty="0">
              <a:ln>
                <a:solidFill>
                  <a:srgbClr val="0000FF"/>
                </a:solidFill>
              </a:ln>
              <a:solidFill>
                <a:srgbClr val="0000FF"/>
              </a:solidFill>
            </a:endParaRPr>
          </a:p>
        </p:txBody>
      </p:sp>
      <p:grpSp>
        <p:nvGrpSpPr>
          <p:cNvPr id="6" name="Group 5"/>
          <p:cNvGrpSpPr/>
          <p:nvPr/>
        </p:nvGrpSpPr>
        <p:grpSpPr>
          <a:xfrm>
            <a:off x="539552" y="2588711"/>
            <a:ext cx="7142436" cy="369332"/>
            <a:chOff x="539552" y="1916832"/>
            <a:chExt cx="7142436" cy="369332"/>
          </a:xfrm>
        </p:grpSpPr>
        <p:sp>
          <p:nvSpPr>
            <p:cNvPr id="7" name="Line 14"/>
            <p:cNvSpPr>
              <a:spLocks noChangeShapeType="1"/>
            </p:cNvSpPr>
            <p:nvPr/>
          </p:nvSpPr>
          <p:spPr bwMode="auto">
            <a:xfrm flipH="1" flipV="1">
              <a:off x="539552" y="2259456"/>
              <a:ext cx="7142436" cy="0"/>
            </a:xfrm>
            <a:prstGeom prst="line">
              <a:avLst/>
            </a:prstGeom>
            <a:noFill/>
            <a:ln w="381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CH">
                <a:solidFill>
                  <a:srgbClr val="000000"/>
                </a:solidFill>
                <a:latin typeface="Arial" pitchFamily="34" charset="0"/>
                <a:ea typeface="MS PGothic" pitchFamily="34" charset="-128"/>
              </a:endParaRPr>
            </a:p>
          </p:txBody>
        </p:sp>
        <p:sp>
          <p:nvSpPr>
            <p:cNvPr id="4" name="TextBox 3"/>
            <p:cNvSpPr txBox="1"/>
            <p:nvPr/>
          </p:nvSpPr>
          <p:spPr>
            <a:xfrm>
              <a:off x="971600" y="1916832"/>
              <a:ext cx="3642536" cy="369332"/>
            </a:xfrm>
            <a:prstGeom prst="rect">
              <a:avLst/>
            </a:prstGeom>
            <a:noFill/>
          </p:spPr>
          <p:txBody>
            <a:bodyPr wrap="none" rtlCol="0">
              <a:spAutoFit/>
            </a:bodyPr>
            <a:lstStyle/>
            <a:p>
              <a:r>
                <a:rPr lang="en-NZ" i="1" dirty="0" smtClean="0">
                  <a:solidFill>
                    <a:srgbClr val="0000FF"/>
                  </a:solidFill>
                </a:rPr>
                <a:t>Typical maximum during </a:t>
              </a:r>
              <a:r>
                <a:rPr lang="en-NZ" i="1" dirty="0" err="1" smtClean="0">
                  <a:solidFill>
                    <a:srgbClr val="0000FF"/>
                  </a:solidFill>
                </a:rPr>
                <a:t>interglacials</a:t>
              </a:r>
              <a:endParaRPr lang="en-NZ" i="1" dirty="0">
                <a:solidFill>
                  <a:srgbClr val="0000FF"/>
                </a:solidFill>
              </a:endParaRPr>
            </a:p>
          </p:txBody>
        </p:sp>
      </p:grpSp>
      <p:sp>
        <p:nvSpPr>
          <p:cNvPr id="8" name="Title 7"/>
          <p:cNvSpPr>
            <a:spLocks noGrp="1"/>
          </p:cNvSpPr>
          <p:nvPr>
            <p:ph type="title"/>
          </p:nvPr>
        </p:nvSpPr>
        <p:spPr/>
        <p:txBody>
          <a:bodyPr>
            <a:normAutofit fontScale="90000"/>
          </a:bodyPr>
          <a:lstStyle/>
          <a:p>
            <a:r>
              <a:rPr lang="en-NZ" dirty="0" smtClean="0">
                <a:solidFill>
                  <a:srgbClr val="0000FF"/>
                </a:solidFill>
              </a:rPr>
              <a:t>Carbon dioxide </a:t>
            </a:r>
            <a:r>
              <a:rPr lang="en-NZ" dirty="0" smtClean="0">
                <a:solidFill>
                  <a:srgbClr val="0000FF"/>
                </a:solidFill>
              </a:rPr>
              <a:t>concentration:</a:t>
            </a:r>
            <a:br>
              <a:rPr lang="en-NZ" dirty="0" smtClean="0">
                <a:solidFill>
                  <a:srgbClr val="0000FF"/>
                </a:solidFill>
              </a:rPr>
            </a:br>
            <a:r>
              <a:rPr lang="en-NZ" sz="3100" dirty="0" smtClean="0">
                <a:solidFill>
                  <a:srgbClr val="0000FF"/>
                </a:solidFill>
              </a:rPr>
              <a:t>controls the amount of heat the atmosphere absorbs</a:t>
            </a:r>
            <a:endParaRPr lang="en-NZ" sz="3100" dirty="0">
              <a:solidFill>
                <a:srgbClr val="0000FF"/>
              </a:solidFill>
            </a:endParaRPr>
          </a:p>
        </p:txBody>
      </p:sp>
    </p:spTree>
    <p:extLst>
      <p:ext uri="{BB962C8B-B14F-4D97-AF65-F5344CB8AC3E}">
        <p14:creationId xmlns:p14="http://schemas.microsoft.com/office/powerpoint/2010/main" val="149096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24476"/>
            <a:ext cx="7488832" cy="588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NZ" dirty="0" smtClean="0"/>
              <a:t>Climate Response</a:t>
            </a:r>
            <a:endParaRPr lang="en-NZ" dirty="0"/>
          </a:p>
        </p:txBody>
      </p:sp>
    </p:spTree>
    <p:extLst>
      <p:ext uri="{BB962C8B-B14F-4D97-AF65-F5344CB8AC3E}">
        <p14:creationId xmlns:p14="http://schemas.microsoft.com/office/powerpoint/2010/main" val="2118578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Accumulation of heating</a:t>
            </a:r>
            <a:endParaRPr lang="en-NZ" dirty="0"/>
          </a:p>
        </p:txBody>
      </p:sp>
      <p:sp>
        <p:nvSpPr>
          <p:cNvPr id="5" name="TextBox 4"/>
          <p:cNvSpPr txBox="1"/>
          <p:nvPr/>
        </p:nvSpPr>
        <p:spPr>
          <a:xfrm>
            <a:off x="5940152" y="6340678"/>
            <a:ext cx="3128421" cy="369332"/>
          </a:xfrm>
          <a:prstGeom prst="rect">
            <a:avLst/>
          </a:prstGeom>
          <a:noFill/>
        </p:spPr>
        <p:txBody>
          <a:bodyPr wrap="none" rtlCol="0">
            <a:spAutoFit/>
          </a:bodyPr>
          <a:lstStyle/>
          <a:p>
            <a:r>
              <a:rPr lang="en-NZ" i="1" dirty="0" smtClean="0"/>
              <a:t>Based on </a:t>
            </a:r>
            <a:r>
              <a:rPr lang="it-IT" i="1" dirty="0" err="1" smtClean="0"/>
              <a:t>Nuccitelli</a:t>
            </a:r>
            <a:r>
              <a:rPr lang="it-IT" i="1" dirty="0" smtClean="0"/>
              <a:t> </a:t>
            </a:r>
            <a:r>
              <a:rPr lang="it-IT" i="1" dirty="0"/>
              <a:t>et al. (</a:t>
            </a:r>
            <a:r>
              <a:rPr lang="it-IT" i="1" dirty="0" smtClean="0"/>
              <a:t>2012</a:t>
            </a:r>
            <a:r>
              <a:rPr lang="en-NZ" i="1" dirty="0" smtClean="0"/>
              <a:t>)</a:t>
            </a:r>
            <a:endParaRPr lang="en-NZ" i="1" dirty="0"/>
          </a:p>
        </p:txBody>
      </p:sp>
      <p:pic>
        <p:nvPicPr>
          <p:cNvPr id="2" name="Picture 2" descr="http://www.skepticalscience.com/pics/Nuccitelli_F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08945"/>
            <a:ext cx="8448874" cy="533173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740352" y="1340768"/>
            <a:ext cx="806631" cy="3240360"/>
            <a:chOff x="7740352" y="1340768"/>
            <a:chExt cx="806631" cy="3240360"/>
          </a:xfrm>
        </p:grpSpPr>
        <p:cxnSp>
          <p:nvCxnSpPr>
            <p:cNvPr id="6" name="Straight Arrow Connector 5"/>
            <p:cNvCxnSpPr/>
            <p:nvPr/>
          </p:nvCxnSpPr>
          <p:spPr>
            <a:xfrm>
              <a:off x="8532440" y="1340768"/>
              <a:ext cx="0" cy="3240360"/>
            </a:xfrm>
            <a:prstGeom prst="straightConnector1">
              <a:avLst/>
            </a:prstGeom>
            <a:ln>
              <a:solidFill>
                <a:schemeClr val="bg1"/>
              </a:solidFill>
              <a:headEnd type="arrow"/>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7740352" y="2761764"/>
              <a:ext cx="806631" cy="523220"/>
            </a:xfrm>
            <a:prstGeom prst="rect">
              <a:avLst/>
            </a:prstGeom>
            <a:noFill/>
          </p:spPr>
          <p:txBody>
            <a:bodyPr wrap="none" rtlCol="0">
              <a:spAutoFit/>
            </a:bodyPr>
            <a:lstStyle/>
            <a:p>
              <a:r>
                <a:rPr lang="en-NZ" sz="2800" b="1" dirty="0" smtClean="0">
                  <a:solidFill>
                    <a:schemeClr val="bg1"/>
                  </a:solidFill>
                </a:rPr>
                <a:t>93%</a:t>
              </a:r>
              <a:endParaRPr lang="en-NZ" sz="2800" b="1" dirty="0">
                <a:solidFill>
                  <a:schemeClr val="bg1"/>
                </a:solidFill>
              </a:endParaRPr>
            </a:p>
          </p:txBody>
        </p:sp>
      </p:grpSp>
    </p:spTree>
    <p:extLst>
      <p:ext uri="{BB962C8B-B14F-4D97-AF65-F5344CB8AC3E}">
        <p14:creationId xmlns:p14="http://schemas.microsoft.com/office/powerpoint/2010/main" val="224099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25302"/>
            <a:ext cx="85725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NZ" dirty="0" smtClean="0"/>
              <a:t>Ice Melt: Greenland</a:t>
            </a:r>
            <a:endParaRPr lang="en-NZ" dirty="0"/>
          </a:p>
        </p:txBody>
      </p:sp>
    </p:spTree>
    <p:extLst>
      <p:ext uri="{BB962C8B-B14F-4D97-AF65-F5344CB8AC3E}">
        <p14:creationId xmlns:p14="http://schemas.microsoft.com/office/powerpoint/2010/main" val="3597584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64870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NZ" dirty="0"/>
              <a:t>Ice Melt: </a:t>
            </a:r>
            <a:r>
              <a:rPr lang="en-NZ" dirty="0" smtClean="0"/>
              <a:t>Antarctica</a:t>
            </a:r>
            <a:endParaRPr lang="en-NZ" dirty="0"/>
          </a:p>
        </p:txBody>
      </p:sp>
    </p:spTree>
    <p:extLst>
      <p:ext uri="{BB962C8B-B14F-4D97-AF65-F5344CB8AC3E}">
        <p14:creationId xmlns:p14="http://schemas.microsoft.com/office/powerpoint/2010/main" val="3441608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44016" y="1340768"/>
            <a:ext cx="8748464" cy="5181662"/>
          </a:xfrm>
          <a:prstGeom prst="rect">
            <a:avLst/>
          </a:prstGeom>
          <a:noFill/>
          <a:ln w="9525">
            <a:noFill/>
            <a:miter lim="800000"/>
            <a:headEnd/>
            <a:tailEnd/>
          </a:ln>
        </p:spPr>
      </p:pic>
      <p:sp>
        <p:nvSpPr>
          <p:cNvPr id="6" name="TextBox 5"/>
          <p:cNvSpPr txBox="1"/>
          <p:nvPr/>
        </p:nvSpPr>
        <p:spPr>
          <a:xfrm>
            <a:off x="1691680" y="2492896"/>
            <a:ext cx="3168352" cy="400110"/>
          </a:xfrm>
          <a:prstGeom prst="rect">
            <a:avLst/>
          </a:prstGeom>
          <a:noFill/>
        </p:spPr>
        <p:txBody>
          <a:bodyPr wrap="square" rtlCol="0">
            <a:spAutoFit/>
          </a:bodyPr>
          <a:lstStyle/>
          <a:p>
            <a:r>
              <a:rPr lang="en-AU" sz="2000" dirty="0" smtClean="0">
                <a:solidFill>
                  <a:srgbClr val="FF0000"/>
                </a:solidFill>
              </a:rPr>
              <a:t>1901-2010:  1.7 mm/yr</a:t>
            </a:r>
            <a:endParaRPr lang="en-AU" sz="2000" dirty="0">
              <a:solidFill>
                <a:srgbClr val="FF0000"/>
              </a:solidFill>
            </a:endParaRPr>
          </a:p>
        </p:txBody>
      </p:sp>
      <p:sp>
        <p:nvSpPr>
          <p:cNvPr id="8" name="TextBox 7"/>
          <p:cNvSpPr txBox="1"/>
          <p:nvPr/>
        </p:nvSpPr>
        <p:spPr>
          <a:xfrm>
            <a:off x="1691680" y="2843644"/>
            <a:ext cx="3168352" cy="400110"/>
          </a:xfrm>
          <a:prstGeom prst="rect">
            <a:avLst/>
          </a:prstGeom>
          <a:noFill/>
        </p:spPr>
        <p:txBody>
          <a:bodyPr wrap="square" rtlCol="0">
            <a:spAutoFit/>
          </a:bodyPr>
          <a:lstStyle/>
          <a:p>
            <a:r>
              <a:rPr lang="en-AU" sz="2000" dirty="0" smtClean="0">
                <a:solidFill>
                  <a:srgbClr val="FF0000"/>
                </a:solidFill>
              </a:rPr>
              <a:t>1993-2010:  3.2 mm/yr</a:t>
            </a:r>
            <a:endParaRPr lang="en-AU" sz="2000" dirty="0">
              <a:solidFill>
                <a:srgbClr val="FF0000"/>
              </a:solidFill>
            </a:endParaRPr>
          </a:p>
        </p:txBody>
      </p:sp>
      <p:sp>
        <p:nvSpPr>
          <p:cNvPr id="3" name="Title 2"/>
          <p:cNvSpPr>
            <a:spLocks noGrp="1"/>
          </p:cNvSpPr>
          <p:nvPr>
            <p:ph type="title"/>
          </p:nvPr>
        </p:nvSpPr>
        <p:spPr/>
        <p:txBody>
          <a:bodyPr>
            <a:normAutofit/>
          </a:bodyPr>
          <a:lstStyle/>
          <a:p>
            <a:pPr algn="ctr"/>
            <a:r>
              <a:rPr lang="en-NZ" sz="4400" b="0" dirty="0" smtClean="0">
                <a:solidFill>
                  <a:srgbClr val="0000FF"/>
                </a:solidFill>
              </a:rPr>
              <a:t>Sea level rise</a:t>
            </a:r>
            <a:endParaRPr lang="en-NZ" sz="4400" b="0" dirty="0">
              <a:solidFill>
                <a:srgbClr val="0000FF"/>
              </a:solidFill>
            </a:endParaRPr>
          </a:p>
        </p:txBody>
      </p:sp>
    </p:spTree>
    <p:extLst>
      <p:ext uri="{BB962C8B-B14F-4D97-AF65-F5344CB8AC3E}">
        <p14:creationId xmlns:p14="http://schemas.microsoft.com/office/powerpoint/2010/main" val="2204017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Sea level rise</a:t>
            </a:r>
            <a:endParaRPr lang="en-NZ"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06"/>
          <a:stretch/>
        </p:blipFill>
        <p:spPr bwMode="auto">
          <a:xfrm>
            <a:off x="78804" y="1196752"/>
            <a:ext cx="9015412"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8804" y="1052736"/>
            <a:ext cx="7805564"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78804" y="4751487"/>
            <a:ext cx="7805564"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smtClean="0">
                <a:solidFill>
                  <a:schemeClr val="tx1"/>
                </a:solidFill>
              </a:rPr>
              <a:t>Trend, 1993-2012 from satellite data</a:t>
            </a:r>
            <a:endParaRPr lang="en-NZ" sz="2400" dirty="0">
              <a:solidFill>
                <a:schemeClr val="tx1"/>
              </a:solidFill>
            </a:endParaRPr>
          </a:p>
        </p:txBody>
      </p:sp>
    </p:spTree>
    <p:extLst>
      <p:ext uri="{BB962C8B-B14F-4D97-AF65-F5344CB8AC3E}">
        <p14:creationId xmlns:p14="http://schemas.microsoft.com/office/powerpoint/2010/main" val="1409612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Renwick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Renwick_basic</Template>
  <TotalTime>2114</TotalTime>
  <Words>661</Words>
  <Application>Microsoft Office PowerPoint</Application>
  <PresentationFormat>On-screen Show (4:3)</PresentationFormat>
  <Paragraphs>119</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Renwick_basic</vt:lpstr>
      <vt:lpstr>Overcoming the Effects of Climate Change</vt:lpstr>
      <vt:lpstr>PowerPoint Presentation</vt:lpstr>
      <vt:lpstr>Carbon dioxide concentration: controls the amount of heat the atmosphere absorbs</vt:lpstr>
      <vt:lpstr>Climate Response</vt:lpstr>
      <vt:lpstr>Accumulation of heating</vt:lpstr>
      <vt:lpstr>Ice Melt: Greenland</vt:lpstr>
      <vt:lpstr>Ice Melt: Antarctica</vt:lpstr>
      <vt:lpstr>Sea level rise</vt:lpstr>
      <vt:lpstr>Sea level rise</vt:lpstr>
      <vt:lpstr>Surface temperature change</vt:lpstr>
      <vt:lpstr>Many extremes have changed</vt:lpstr>
      <vt:lpstr>The future</vt:lpstr>
      <vt:lpstr>Total emissions and total warming</vt:lpstr>
      <vt:lpstr>Model global projections: 2081-2100</vt:lpstr>
      <vt:lpstr>Temperature change: 100 years</vt:lpstr>
      <vt:lpstr>Rainfall change: 100 years</vt:lpstr>
      <vt:lpstr>Sea Level Rise</vt:lpstr>
      <vt:lpstr>Coastal inundation</vt:lpstr>
      <vt:lpstr>Tropical cyclone occurrence</vt:lpstr>
      <vt:lpstr>Legacy issues</vt:lpstr>
      <vt:lpstr>PowerPoint Presentation</vt:lpstr>
    </vt:vector>
  </TitlesOfParts>
  <Company>Victoria University of Wellington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Renwick</dc:creator>
  <cp:lastModifiedBy>James A Renwick</cp:lastModifiedBy>
  <cp:revision>78</cp:revision>
  <dcterms:created xsi:type="dcterms:W3CDTF">2012-12-29T21:42:17Z</dcterms:created>
  <dcterms:modified xsi:type="dcterms:W3CDTF">2014-04-03T09:24:17Z</dcterms:modified>
</cp:coreProperties>
</file>