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3" r:id="rId11"/>
    <p:sldId id="266" r:id="rId12"/>
    <p:sldId id="267" r:id="rId13"/>
    <p:sldId id="270" r:id="rId14"/>
    <p:sldId id="271" r:id="rId15"/>
    <p:sldId id="272" r:id="rId16"/>
    <p:sldId id="268" r:id="rId17"/>
    <p:sldId id="269"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326"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7D1B56F-E86C-43DC-AB16-7B2A054BFBDC}" type="datetimeFigureOut">
              <a:rPr lang="en-NZ" smtClean="0"/>
              <a:pPr/>
              <a:t>19/03/2014</a:t>
            </a:fld>
            <a:endParaRPr lang="en-NZ"/>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NZ"/>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306780E-D3CD-435B-9A8A-E3AD1AF7404A}" type="slidenum">
              <a:rPr lang="en-NZ" smtClean="0"/>
              <a:pPr/>
              <a:t>‹#›</a:t>
            </a:fld>
            <a:endParaRPr lang="en-N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D1B56F-E86C-43DC-AB16-7B2A054BFBDC}" type="datetimeFigureOut">
              <a:rPr lang="en-NZ" smtClean="0"/>
              <a:pPr/>
              <a:t>19/03/2014</a:t>
            </a:fld>
            <a:endParaRPr lang="en-NZ"/>
          </a:p>
        </p:txBody>
      </p:sp>
      <p:sp>
        <p:nvSpPr>
          <p:cNvPr id="5" name="Footer Placeholder 4"/>
          <p:cNvSpPr>
            <a:spLocks noGrp="1"/>
          </p:cNvSpPr>
          <p:nvPr>
            <p:ph type="ftr" sz="quarter" idx="11"/>
          </p:nvPr>
        </p:nvSpPr>
        <p:spPr/>
        <p:txBody>
          <a:bodyPr/>
          <a:lstStyle>
            <a:extLst/>
          </a:lstStyle>
          <a:p>
            <a:endParaRPr lang="en-NZ"/>
          </a:p>
        </p:txBody>
      </p:sp>
      <p:sp>
        <p:nvSpPr>
          <p:cNvPr id="6" name="Slide Number Placeholder 5"/>
          <p:cNvSpPr>
            <a:spLocks noGrp="1"/>
          </p:cNvSpPr>
          <p:nvPr>
            <p:ph type="sldNum" sz="quarter" idx="12"/>
          </p:nvPr>
        </p:nvSpPr>
        <p:spPr/>
        <p:txBody>
          <a:bodyPr/>
          <a:lstStyle>
            <a:extLst/>
          </a:lstStyle>
          <a:p>
            <a:fld id="{8306780E-D3CD-435B-9A8A-E3AD1AF7404A}"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7D1B56F-E86C-43DC-AB16-7B2A054BFBDC}" type="datetimeFigureOut">
              <a:rPr lang="en-NZ" smtClean="0"/>
              <a:pPr/>
              <a:t>19/03/2014</a:t>
            </a:fld>
            <a:endParaRPr lang="en-NZ"/>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NZ"/>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306780E-D3CD-435B-9A8A-E3AD1AF7404A}" type="slidenum">
              <a:rPr lang="en-NZ" smtClean="0"/>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D1B56F-E86C-43DC-AB16-7B2A054BFBDC}" type="datetimeFigureOut">
              <a:rPr lang="en-NZ" smtClean="0"/>
              <a:pPr/>
              <a:t>19/03/2014</a:t>
            </a:fld>
            <a:endParaRPr lang="en-NZ"/>
          </a:p>
        </p:txBody>
      </p:sp>
      <p:sp>
        <p:nvSpPr>
          <p:cNvPr id="5" name="Footer Placeholder 4"/>
          <p:cNvSpPr>
            <a:spLocks noGrp="1"/>
          </p:cNvSpPr>
          <p:nvPr>
            <p:ph type="ftr" sz="quarter" idx="11"/>
          </p:nvPr>
        </p:nvSpPr>
        <p:spPr/>
        <p:txBody>
          <a:bodyPr/>
          <a:lstStyle>
            <a:extLst/>
          </a:lstStyle>
          <a:p>
            <a:endParaRPr lang="en-NZ"/>
          </a:p>
        </p:txBody>
      </p:sp>
      <p:sp>
        <p:nvSpPr>
          <p:cNvPr id="6" name="Slide Number Placeholder 5"/>
          <p:cNvSpPr>
            <a:spLocks noGrp="1"/>
          </p:cNvSpPr>
          <p:nvPr>
            <p:ph type="sldNum" sz="quarter" idx="12"/>
          </p:nvPr>
        </p:nvSpPr>
        <p:spPr/>
        <p:txBody>
          <a:bodyPr/>
          <a:lstStyle>
            <a:extLst/>
          </a:lstStyle>
          <a:p>
            <a:fld id="{8306780E-D3CD-435B-9A8A-E3AD1AF7404A}"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7D1B56F-E86C-43DC-AB16-7B2A054BFBDC}" type="datetimeFigureOut">
              <a:rPr lang="en-NZ" smtClean="0"/>
              <a:pPr/>
              <a:t>19/03/2014</a:t>
            </a:fld>
            <a:endParaRPr lang="en-NZ"/>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NZ"/>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306780E-D3CD-435B-9A8A-E3AD1AF7404A}" type="slidenum">
              <a:rPr lang="en-NZ" smtClean="0"/>
              <a:pPr/>
              <a:t>‹#›</a:t>
            </a:fld>
            <a:endParaRPr lang="en-N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D1B56F-E86C-43DC-AB16-7B2A054BFBDC}" type="datetimeFigureOut">
              <a:rPr lang="en-NZ" smtClean="0"/>
              <a:pPr/>
              <a:t>19/03/2014</a:t>
            </a:fld>
            <a:endParaRPr lang="en-NZ"/>
          </a:p>
        </p:txBody>
      </p:sp>
      <p:sp>
        <p:nvSpPr>
          <p:cNvPr id="6" name="Footer Placeholder 5"/>
          <p:cNvSpPr>
            <a:spLocks noGrp="1"/>
          </p:cNvSpPr>
          <p:nvPr>
            <p:ph type="ftr" sz="quarter" idx="11"/>
          </p:nvPr>
        </p:nvSpPr>
        <p:spPr/>
        <p:txBody>
          <a:bodyPr/>
          <a:lstStyle>
            <a:extLst/>
          </a:lstStyle>
          <a:p>
            <a:endParaRPr lang="en-NZ"/>
          </a:p>
        </p:txBody>
      </p:sp>
      <p:sp>
        <p:nvSpPr>
          <p:cNvPr id="7" name="Slide Number Placeholder 6"/>
          <p:cNvSpPr>
            <a:spLocks noGrp="1"/>
          </p:cNvSpPr>
          <p:nvPr>
            <p:ph type="sldNum" sz="quarter" idx="12"/>
          </p:nvPr>
        </p:nvSpPr>
        <p:spPr/>
        <p:txBody>
          <a:bodyPr/>
          <a:lstStyle>
            <a:extLst/>
          </a:lstStyle>
          <a:p>
            <a:fld id="{8306780E-D3CD-435B-9A8A-E3AD1AF7404A}"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7D1B56F-E86C-43DC-AB16-7B2A054BFBDC}" type="datetimeFigureOut">
              <a:rPr lang="en-NZ" smtClean="0"/>
              <a:pPr/>
              <a:t>19/03/2014</a:t>
            </a:fld>
            <a:endParaRPr lang="en-NZ"/>
          </a:p>
        </p:txBody>
      </p:sp>
      <p:sp>
        <p:nvSpPr>
          <p:cNvPr id="8" name="Footer Placeholder 7"/>
          <p:cNvSpPr>
            <a:spLocks noGrp="1"/>
          </p:cNvSpPr>
          <p:nvPr>
            <p:ph type="ftr" sz="quarter" idx="11"/>
          </p:nvPr>
        </p:nvSpPr>
        <p:spPr/>
        <p:txBody>
          <a:bodyPr/>
          <a:lstStyle>
            <a:extLst/>
          </a:lstStyle>
          <a:p>
            <a:endParaRPr lang="en-NZ"/>
          </a:p>
        </p:txBody>
      </p:sp>
      <p:sp>
        <p:nvSpPr>
          <p:cNvPr id="9" name="Slide Number Placeholder 8"/>
          <p:cNvSpPr>
            <a:spLocks noGrp="1"/>
          </p:cNvSpPr>
          <p:nvPr>
            <p:ph type="sldNum" sz="quarter" idx="12"/>
          </p:nvPr>
        </p:nvSpPr>
        <p:spPr/>
        <p:txBody>
          <a:bodyPr/>
          <a:lstStyle>
            <a:extLst/>
          </a:lstStyle>
          <a:p>
            <a:fld id="{8306780E-D3CD-435B-9A8A-E3AD1AF7404A}"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7D1B56F-E86C-43DC-AB16-7B2A054BFBDC}" type="datetimeFigureOut">
              <a:rPr lang="en-NZ" smtClean="0"/>
              <a:pPr/>
              <a:t>19/03/2014</a:t>
            </a:fld>
            <a:endParaRPr lang="en-NZ"/>
          </a:p>
        </p:txBody>
      </p:sp>
      <p:sp>
        <p:nvSpPr>
          <p:cNvPr id="4" name="Footer Placeholder 3"/>
          <p:cNvSpPr>
            <a:spLocks noGrp="1"/>
          </p:cNvSpPr>
          <p:nvPr>
            <p:ph type="ftr" sz="quarter" idx="11"/>
          </p:nvPr>
        </p:nvSpPr>
        <p:spPr/>
        <p:txBody>
          <a:bodyPr/>
          <a:lstStyle>
            <a:extLst/>
          </a:lstStyle>
          <a:p>
            <a:endParaRPr lang="en-NZ"/>
          </a:p>
        </p:txBody>
      </p:sp>
      <p:sp>
        <p:nvSpPr>
          <p:cNvPr id="5" name="Slide Number Placeholder 4"/>
          <p:cNvSpPr>
            <a:spLocks noGrp="1"/>
          </p:cNvSpPr>
          <p:nvPr>
            <p:ph type="sldNum" sz="quarter" idx="12"/>
          </p:nvPr>
        </p:nvSpPr>
        <p:spPr/>
        <p:txBody>
          <a:bodyPr/>
          <a:lstStyle>
            <a:extLst/>
          </a:lstStyle>
          <a:p>
            <a:fld id="{8306780E-D3CD-435B-9A8A-E3AD1AF7404A}"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7D1B56F-E86C-43DC-AB16-7B2A054BFBDC}" type="datetimeFigureOut">
              <a:rPr lang="en-NZ" smtClean="0"/>
              <a:pPr/>
              <a:t>19/03/2014</a:t>
            </a:fld>
            <a:endParaRPr lang="en-NZ"/>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NZ"/>
          </a:p>
        </p:txBody>
      </p:sp>
      <p:sp>
        <p:nvSpPr>
          <p:cNvPr id="4" name="Slide Number Placeholder 3"/>
          <p:cNvSpPr>
            <a:spLocks noGrp="1"/>
          </p:cNvSpPr>
          <p:nvPr>
            <p:ph type="sldNum" sz="quarter" idx="12"/>
          </p:nvPr>
        </p:nvSpPr>
        <p:spPr/>
        <p:txBody>
          <a:bodyPr/>
          <a:lstStyle>
            <a:extLst/>
          </a:lstStyle>
          <a:p>
            <a:fld id="{8306780E-D3CD-435B-9A8A-E3AD1AF7404A}"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D1B56F-E86C-43DC-AB16-7B2A054BFBDC}" type="datetimeFigureOut">
              <a:rPr lang="en-NZ" smtClean="0"/>
              <a:pPr/>
              <a:t>19/03/2014</a:t>
            </a:fld>
            <a:endParaRPr lang="en-NZ"/>
          </a:p>
        </p:txBody>
      </p:sp>
      <p:sp>
        <p:nvSpPr>
          <p:cNvPr id="6" name="Footer Placeholder 5"/>
          <p:cNvSpPr>
            <a:spLocks noGrp="1"/>
          </p:cNvSpPr>
          <p:nvPr>
            <p:ph type="ftr" sz="quarter" idx="11"/>
          </p:nvPr>
        </p:nvSpPr>
        <p:spPr/>
        <p:txBody>
          <a:bodyPr/>
          <a:lstStyle>
            <a:extLst/>
          </a:lstStyle>
          <a:p>
            <a:endParaRPr lang="en-NZ"/>
          </a:p>
        </p:txBody>
      </p:sp>
      <p:sp>
        <p:nvSpPr>
          <p:cNvPr id="7" name="Slide Number Placeholder 6"/>
          <p:cNvSpPr>
            <a:spLocks noGrp="1"/>
          </p:cNvSpPr>
          <p:nvPr>
            <p:ph type="sldNum" sz="quarter" idx="12"/>
          </p:nvPr>
        </p:nvSpPr>
        <p:spPr/>
        <p:txBody>
          <a:bodyPr/>
          <a:lstStyle>
            <a:extLst/>
          </a:lstStyle>
          <a:p>
            <a:fld id="{8306780E-D3CD-435B-9A8A-E3AD1AF7404A}"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7D1B56F-E86C-43DC-AB16-7B2A054BFBDC}" type="datetimeFigureOut">
              <a:rPr lang="en-NZ" smtClean="0"/>
              <a:pPr/>
              <a:t>19/03/2014</a:t>
            </a:fld>
            <a:endParaRPr lang="en-NZ"/>
          </a:p>
        </p:txBody>
      </p:sp>
      <p:sp>
        <p:nvSpPr>
          <p:cNvPr id="6" name="Footer Placeholder 5"/>
          <p:cNvSpPr>
            <a:spLocks noGrp="1"/>
          </p:cNvSpPr>
          <p:nvPr>
            <p:ph type="ftr" sz="quarter" idx="11"/>
          </p:nvPr>
        </p:nvSpPr>
        <p:spPr/>
        <p:txBody>
          <a:bodyPr/>
          <a:lstStyle>
            <a:extLst/>
          </a:lstStyle>
          <a:p>
            <a:endParaRPr lang="en-NZ"/>
          </a:p>
        </p:txBody>
      </p:sp>
      <p:sp>
        <p:nvSpPr>
          <p:cNvPr id="7" name="Slide Number Placeholder 6"/>
          <p:cNvSpPr>
            <a:spLocks noGrp="1"/>
          </p:cNvSpPr>
          <p:nvPr>
            <p:ph type="sldNum" sz="quarter" idx="12"/>
          </p:nvPr>
        </p:nvSpPr>
        <p:spPr/>
        <p:txBody>
          <a:bodyPr/>
          <a:lstStyle>
            <a:extLst/>
          </a:lstStyle>
          <a:p>
            <a:fld id="{8306780E-D3CD-435B-9A8A-E3AD1AF7404A}" type="slidenum">
              <a:rPr lang="en-NZ" smtClean="0"/>
              <a:pPr/>
              <a:t>‹#›</a:t>
            </a:fld>
            <a:endParaRPr lang="en-NZ"/>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7D1B56F-E86C-43DC-AB16-7B2A054BFBDC}" type="datetimeFigureOut">
              <a:rPr lang="en-NZ" smtClean="0"/>
              <a:pPr/>
              <a:t>19/03/2014</a:t>
            </a:fld>
            <a:endParaRPr lang="en-NZ"/>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NZ"/>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306780E-D3CD-435B-9A8A-E3AD1AF7404A}" type="slidenum">
              <a:rPr lang="en-NZ" smtClean="0"/>
              <a:pPr/>
              <a:t>‹#›</a:t>
            </a:fld>
            <a:endParaRPr lang="en-N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A Restorative Approach to Intimate Partner Violence</a:t>
            </a:r>
            <a:endParaRPr lang="en-NZ" dirty="0"/>
          </a:p>
        </p:txBody>
      </p:sp>
      <p:sp>
        <p:nvSpPr>
          <p:cNvPr id="3" name="Subtitle 2"/>
          <p:cNvSpPr>
            <a:spLocks noGrp="1"/>
          </p:cNvSpPr>
          <p:nvPr>
            <p:ph type="subTitle" idx="1"/>
          </p:nvPr>
        </p:nvSpPr>
        <p:spPr/>
        <p:txBody>
          <a:bodyPr/>
          <a:lstStyle/>
          <a:p>
            <a:r>
              <a:rPr lang="en-NZ" dirty="0" smtClean="0"/>
              <a:t>Anne Hayden PhD</a:t>
            </a:r>
            <a:endParaRPr lang="en-N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Research Method and Challenges</a:t>
            </a:r>
            <a:endParaRPr lang="en-NZ" dirty="0"/>
          </a:p>
        </p:txBody>
      </p:sp>
      <p:sp>
        <p:nvSpPr>
          <p:cNvPr id="3" name="Content Placeholder 2"/>
          <p:cNvSpPr>
            <a:spLocks noGrp="1"/>
          </p:cNvSpPr>
          <p:nvPr>
            <p:ph idx="1"/>
          </p:nvPr>
        </p:nvSpPr>
        <p:spPr/>
        <p:txBody>
          <a:bodyPr/>
          <a:lstStyle/>
          <a:p>
            <a:r>
              <a:rPr lang="en-NZ" dirty="0" smtClean="0"/>
              <a:t>Interviews with victims and perpetrators of IPV and key informants </a:t>
            </a:r>
          </a:p>
          <a:p>
            <a:r>
              <a:rPr lang="en-NZ" dirty="0" smtClean="0"/>
              <a:t>Observations of Domestic and Family Violence courts</a:t>
            </a:r>
          </a:p>
          <a:p>
            <a:r>
              <a:rPr lang="en-NZ" dirty="0" smtClean="0"/>
              <a:t>Keeping a journal</a:t>
            </a:r>
          </a:p>
          <a:p>
            <a:endParaRPr lang="en-NZ" dirty="0" smtClean="0"/>
          </a:p>
          <a:p>
            <a:r>
              <a:rPr lang="en-NZ" dirty="0" err="1" smtClean="0"/>
              <a:t>Gatekeeping</a:t>
            </a:r>
            <a:endParaRPr lang="en-NZ" dirty="0" smtClean="0"/>
          </a:p>
          <a:p>
            <a:r>
              <a:rPr lang="en-NZ" dirty="0" smtClean="0"/>
              <a:t>My health &amp; eyesight</a:t>
            </a:r>
          </a:p>
          <a:p>
            <a:endParaRPr lang="en-N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Findings</a:t>
            </a:r>
            <a:endParaRPr lang="en-NZ" dirty="0"/>
          </a:p>
        </p:txBody>
      </p:sp>
      <p:sp>
        <p:nvSpPr>
          <p:cNvPr id="3" name="Content Placeholder 2"/>
          <p:cNvSpPr>
            <a:spLocks noGrp="1"/>
          </p:cNvSpPr>
          <p:nvPr>
            <p:ph idx="1"/>
          </p:nvPr>
        </p:nvSpPr>
        <p:spPr/>
        <p:txBody>
          <a:bodyPr>
            <a:normAutofit fontScale="92500" lnSpcReduction="20000"/>
          </a:bodyPr>
          <a:lstStyle/>
          <a:p>
            <a:r>
              <a:rPr lang="en-NZ" dirty="0" smtClean="0"/>
              <a:t>79% - RJ use would increase reporting</a:t>
            </a:r>
          </a:p>
          <a:p>
            <a:r>
              <a:rPr lang="en-NZ" dirty="0" smtClean="0"/>
              <a:t>No one excluded its use</a:t>
            </a:r>
          </a:p>
          <a:p>
            <a:r>
              <a:rPr lang="en-NZ" dirty="0" smtClean="0"/>
              <a:t>Only 1 of 4 Vs who reported was satisfied with NZ Police response</a:t>
            </a:r>
          </a:p>
          <a:p>
            <a:r>
              <a:rPr lang="en-NZ" dirty="0" smtClean="0"/>
              <a:t>Data showed reporting needed to be reconceptualised </a:t>
            </a:r>
          </a:p>
          <a:p>
            <a:r>
              <a:rPr lang="en-NZ" dirty="0" smtClean="0"/>
              <a:t>Power (positive and negative) was used by Vs &amp; Ps</a:t>
            </a:r>
          </a:p>
          <a:p>
            <a:r>
              <a:rPr lang="en-NZ" dirty="0" smtClean="0"/>
              <a:t>Reasons for non-reporting – </a:t>
            </a:r>
          </a:p>
          <a:p>
            <a:pPr lvl="1"/>
            <a:r>
              <a:rPr lang="en-NZ" dirty="0" smtClean="0"/>
              <a:t>    Fears</a:t>
            </a:r>
          </a:p>
          <a:p>
            <a:pPr marL="880110" lvl="1" indent="-514350"/>
            <a:r>
              <a:rPr lang="en-NZ" dirty="0" smtClean="0"/>
              <a:t>Shame</a:t>
            </a:r>
          </a:p>
          <a:p>
            <a:pPr marL="880110" lvl="1" indent="-514350"/>
            <a:r>
              <a:rPr lang="en-NZ" dirty="0" smtClean="0"/>
              <a:t>Non-recognition of IPV</a:t>
            </a:r>
          </a:p>
          <a:p>
            <a:pPr marL="880110" lvl="1" indent="-514350"/>
            <a:r>
              <a:rPr lang="en-NZ" dirty="0" smtClean="0"/>
              <a:t>Isolated incident</a:t>
            </a:r>
          </a:p>
          <a:p>
            <a:pPr marL="880110" lvl="1" indent="-514350"/>
            <a:r>
              <a:rPr lang="en-NZ" dirty="0" smtClean="0"/>
              <a:t>Police  and/or CJS response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Power</a:t>
            </a:r>
            <a:endParaRPr lang="en-NZ" dirty="0"/>
          </a:p>
        </p:txBody>
      </p:sp>
      <p:sp>
        <p:nvSpPr>
          <p:cNvPr id="3" name="Content Placeholder 2"/>
          <p:cNvSpPr>
            <a:spLocks noGrp="1"/>
          </p:cNvSpPr>
          <p:nvPr>
            <p:ph idx="1"/>
          </p:nvPr>
        </p:nvSpPr>
        <p:spPr/>
        <p:txBody>
          <a:bodyPr>
            <a:normAutofit lnSpcReduction="10000"/>
          </a:bodyPr>
          <a:lstStyle/>
          <a:p>
            <a:pPr>
              <a:buNone/>
            </a:pPr>
            <a:r>
              <a:rPr lang="en-NZ" dirty="0" smtClean="0"/>
              <a:t>	</a:t>
            </a:r>
            <a:r>
              <a:rPr lang="en-NZ" i="1" dirty="0" smtClean="0"/>
              <a:t>Analysis of power in intimate relationships  as:</a:t>
            </a:r>
          </a:p>
          <a:p>
            <a:r>
              <a:rPr lang="en-NZ" dirty="0" smtClean="0"/>
              <a:t>Micro power – personal and relational</a:t>
            </a:r>
          </a:p>
          <a:p>
            <a:r>
              <a:rPr lang="en-NZ" dirty="0" smtClean="0"/>
              <a:t>Macro power – institutional</a:t>
            </a:r>
          </a:p>
          <a:p>
            <a:r>
              <a:rPr lang="en-NZ" dirty="0" smtClean="0"/>
              <a:t>Examples</a:t>
            </a:r>
          </a:p>
          <a:p>
            <a:pPr lvl="1">
              <a:buFont typeface="Wingdings" pitchFamily="2" charset="2"/>
              <a:buChar char="v"/>
            </a:pPr>
            <a:r>
              <a:rPr lang="en-NZ" dirty="0" smtClean="0"/>
              <a:t>Positive personal power – depositing docs in safekeeping</a:t>
            </a:r>
          </a:p>
          <a:p>
            <a:pPr lvl="1">
              <a:buFont typeface="Wingdings" pitchFamily="2" charset="2"/>
              <a:buChar char="v"/>
            </a:pPr>
            <a:r>
              <a:rPr lang="en-NZ" dirty="0" smtClean="0"/>
              <a:t>Positive relational power – becoming a stopping violence group leader</a:t>
            </a:r>
          </a:p>
          <a:p>
            <a:pPr lvl="1">
              <a:buFont typeface="Wingdings" pitchFamily="2" charset="2"/>
              <a:buChar char="v"/>
            </a:pPr>
            <a:r>
              <a:rPr lang="en-NZ" dirty="0" smtClean="0"/>
              <a:t>Positive macro power – reporting to police</a:t>
            </a:r>
          </a:p>
          <a:p>
            <a:pPr lvl="1">
              <a:buFont typeface="Wingdings" pitchFamily="2" charset="2"/>
              <a:buChar char="v"/>
            </a:pPr>
            <a:r>
              <a:rPr lang="en-NZ" dirty="0" smtClean="0"/>
              <a:t>Negative macro power – making false allegations to police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Examples of Power</a:t>
            </a:r>
            <a:endParaRPr lang="en-NZ" dirty="0"/>
          </a:p>
        </p:txBody>
      </p:sp>
      <p:sp>
        <p:nvSpPr>
          <p:cNvPr id="3" name="Content Placeholder 2"/>
          <p:cNvSpPr>
            <a:spLocks noGrp="1"/>
          </p:cNvSpPr>
          <p:nvPr>
            <p:ph idx="1"/>
          </p:nvPr>
        </p:nvSpPr>
        <p:spPr/>
        <p:txBody>
          <a:bodyPr/>
          <a:lstStyle/>
          <a:p>
            <a:r>
              <a:rPr lang="en-NZ" i="1" dirty="0" smtClean="0"/>
              <a:t>I recall picking up all my important documents and taking them to a friend’s house for safe keeping in case things went pear-shaped, but that was a year before anything [started to get physically abusive], see there was actually plenty of time to ... put some money aside, hide things from your partner … you set yourself up for the ... safety zone.				 </a:t>
            </a:r>
            <a:r>
              <a:rPr lang="en-NZ" dirty="0" smtClean="0"/>
              <a:t>(victim)</a:t>
            </a:r>
            <a:endParaRPr lang="en-N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Power cont’d</a:t>
            </a:r>
            <a:endParaRPr lang="en-NZ" dirty="0"/>
          </a:p>
        </p:txBody>
      </p:sp>
      <p:sp>
        <p:nvSpPr>
          <p:cNvPr id="3" name="Content Placeholder 2"/>
          <p:cNvSpPr>
            <a:spLocks noGrp="1"/>
          </p:cNvSpPr>
          <p:nvPr>
            <p:ph idx="1"/>
          </p:nvPr>
        </p:nvSpPr>
        <p:spPr/>
        <p:txBody>
          <a:bodyPr/>
          <a:lstStyle/>
          <a:p>
            <a:r>
              <a:rPr lang="en-NZ" i="1" dirty="0" smtClean="0"/>
              <a:t>And I felt SO in control, I was absolutely so removed from him and there was no emotion left in me. I didn’t feel like crying, I didn’t feel like getting upset or shouting, I was so calm and I think it unnerved him a little bit because he was used to being in control and now I was totally in control and absolutely pulling the strings. Because he always said it would be his decision if the relationship ended. And I was making the decision that it was finishing. 				</a:t>
            </a:r>
            <a:r>
              <a:rPr lang="en-NZ" dirty="0" smtClean="0"/>
              <a:t>(victim)</a:t>
            </a:r>
            <a:endParaRPr lang="en-N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Power (negative)</a:t>
            </a:r>
            <a:endParaRPr lang="en-NZ" dirty="0"/>
          </a:p>
        </p:txBody>
      </p:sp>
      <p:sp>
        <p:nvSpPr>
          <p:cNvPr id="3" name="Content Placeholder 2"/>
          <p:cNvSpPr>
            <a:spLocks noGrp="1"/>
          </p:cNvSpPr>
          <p:nvPr>
            <p:ph idx="1"/>
          </p:nvPr>
        </p:nvSpPr>
        <p:spPr/>
        <p:txBody>
          <a:bodyPr/>
          <a:lstStyle/>
          <a:p>
            <a:r>
              <a:rPr lang="en-NZ" i="1" dirty="0" smtClean="0"/>
              <a:t>If I’d reported it and gone on living there it would have been absolute hell. Um, ‘</a:t>
            </a:r>
            <a:r>
              <a:rPr lang="en-NZ" i="1" dirty="0" err="1" smtClean="0"/>
              <a:t>cos</a:t>
            </a:r>
            <a:r>
              <a:rPr lang="en-NZ" i="1" dirty="0" smtClean="0"/>
              <a:t> what could they have done? What could the police have done when there wasn’t, there were threats, there was the odd kick or punch, but you know, but there was nothing they could have done really. 	</a:t>
            </a:r>
            <a:r>
              <a:rPr lang="en-NZ" dirty="0" smtClean="0"/>
              <a:t>(victim)</a:t>
            </a:r>
          </a:p>
          <a:p>
            <a:pPr lvl="8"/>
            <a:endParaRPr lang="en-NZ" dirty="0" smtClean="0"/>
          </a:p>
          <a:p>
            <a:endParaRPr lang="en-N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Reporting Reconceptualised</a:t>
            </a:r>
            <a:endParaRPr lang="en-NZ" dirty="0"/>
          </a:p>
        </p:txBody>
      </p:sp>
      <p:sp>
        <p:nvSpPr>
          <p:cNvPr id="3" name="Content Placeholder 2"/>
          <p:cNvSpPr>
            <a:spLocks noGrp="1"/>
          </p:cNvSpPr>
          <p:nvPr>
            <p:ph idx="1"/>
          </p:nvPr>
        </p:nvSpPr>
        <p:spPr/>
        <p:txBody>
          <a:bodyPr/>
          <a:lstStyle/>
          <a:p>
            <a:r>
              <a:rPr lang="en-NZ" dirty="0" smtClean="0"/>
              <a:t>Initially – reporting to police</a:t>
            </a:r>
          </a:p>
          <a:p>
            <a:r>
              <a:rPr lang="en-NZ" dirty="0" smtClean="0"/>
              <a:t>Reporting  reconceptualised to:</a:t>
            </a:r>
          </a:p>
          <a:p>
            <a:pPr lvl="1">
              <a:buFont typeface="Wingdings" pitchFamily="2" charset="2"/>
              <a:buChar char="v"/>
            </a:pPr>
            <a:r>
              <a:rPr lang="en-NZ" dirty="0" smtClean="0"/>
              <a:t>Close family or friend</a:t>
            </a:r>
          </a:p>
          <a:p>
            <a:pPr lvl="1">
              <a:buFont typeface="Wingdings" pitchFamily="2" charset="2"/>
              <a:buChar char="v"/>
            </a:pPr>
            <a:r>
              <a:rPr lang="en-NZ" dirty="0" smtClean="0"/>
              <a:t>Acquaintance, colleague, employer</a:t>
            </a:r>
          </a:p>
          <a:p>
            <a:pPr lvl="1">
              <a:buFont typeface="Wingdings" pitchFamily="2" charset="2"/>
              <a:buChar char="v"/>
            </a:pPr>
            <a:r>
              <a:rPr lang="en-NZ" dirty="0" smtClean="0"/>
              <a:t>Compelled to report when questioned, observed by counsellor, school teacher, health provider</a:t>
            </a:r>
          </a:p>
          <a:p>
            <a:pPr lvl="1">
              <a:buFont typeface="Wingdings" pitchFamily="2" charset="2"/>
              <a:buChar char="v"/>
            </a:pPr>
            <a:r>
              <a:rPr lang="en-NZ" dirty="0" smtClean="0"/>
              <a:t>Voluntary report to support group, Women’s Refuge, clinic</a:t>
            </a:r>
          </a:p>
          <a:p>
            <a:pPr lvl="1">
              <a:buFont typeface="Wingdings" pitchFamily="2" charset="2"/>
              <a:buChar char="v"/>
            </a:pPr>
            <a:r>
              <a:rPr lang="en-NZ" dirty="0" smtClean="0"/>
              <a:t>Police by V, P or other</a:t>
            </a:r>
          </a:p>
          <a:p>
            <a:r>
              <a:rPr lang="en-NZ" dirty="0" smtClean="0"/>
              <a:t>Each can produce a safety plan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Conclusion</a:t>
            </a:r>
            <a:endParaRPr lang="en-NZ" dirty="0"/>
          </a:p>
        </p:txBody>
      </p:sp>
      <p:sp>
        <p:nvSpPr>
          <p:cNvPr id="3" name="Content Placeholder 2"/>
          <p:cNvSpPr>
            <a:spLocks noGrp="1"/>
          </p:cNvSpPr>
          <p:nvPr>
            <p:ph idx="1"/>
          </p:nvPr>
        </p:nvSpPr>
        <p:spPr/>
        <p:txBody>
          <a:bodyPr/>
          <a:lstStyle/>
          <a:p>
            <a:endParaRPr lang="en-NZ" dirty="0" smtClean="0"/>
          </a:p>
          <a:p>
            <a:r>
              <a:rPr lang="en-NZ" dirty="0" smtClean="0"/>
              <a:t>Vs &amp; Ps distrustful of CJS </a:t>
            </a:r>
          </a:p>
          <a:p>
            <a:r>
              <a:rPr lang="en-NZ" dirty="0" smtClean="0"/>
              <a:t>More choices enable earlier intervention</a:t>
            </a:r>
          </a:p>
          <a:p>
            <a:r>
              <a:rPr lang="en-NZ" dirty="0" smtClean="0"/>
              <a:t>Relationships important</a:t>
            </a:r>
          </a:p>
          <a:p>
            <a:r>
              <a:rPr lang="en-NZ" dirty="0" smtClean="0"/>
              <a:t>Emotional and contextual issues not addressed in CJS, but can be in RJ</a:t>
            </a:r>
          </a:p>
          <a:p>
            <a:r>
              <a:rPr lang="en-NZ" dirty="0" smtClean="0"/>
              <a:t>RJ offered more potential benefits than CJS  alone.</a:t>
            </a:r>
          </a:p>
          <a:p>
            <a:endParaRPr lang="en-N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New Publication</a:t>
            </a:r>
            <a:endParaRPr lang="en-NZ" dirty="0"/>
          </a:p>
        </p:txBody>
      </p:sp>
      <p:sp>
        <p:nvSpPr>
          <p:cNvPr id="3" name="Content Placeholder 2"/>
          <p:cNvSpPr>
            <a:spLocks noGrp="1"/>
          </p:cNvSpPr>
          <p:nvPr>
            <p:ph idx="1"/>
          </p:nvPr>
        </p:nvSpPr>
        <p:spPr/>
        <p:txBody>
          <a:bodyPr/>
          <a:lstStyle/>
          <a:p>
            <a:r>
              <a:rPr lang="en-NZ" b="1" i="1" dirty="0" smtClean="0"/>
              <a:t>A Restorative Approach to Family Violence: Changing Tack</a:t>
            </a:r>
          </a:p>
          <a:p>
            <a:r>
              <a:rPr lang="en-NZ" i="1" dirty="0" err="1" smtClean="0"/>
              <a:t>Eds</a:t>
            </a:r>
            <a:r>
              <a:rPr lang="en-NZ" i="1" dirty="0" smtClean="0"/>
              <a:t>: Anne Hayden, Loraine </a:t>
            </a:r>
            <a:r>
              <a:rPr lang="en-NZ" i="1" dirty="0" err="1" smtClean="0"/>
              <a:t>Gelsthorpe</a:t>
            </a:r>
            <a:r>
              <a:rPr lang="en-NZ" i="1" dirty="0" smtClean="0"/>
              <a:t>, </a:t>
            </a:r>
            <a:r>
              <a:rPr lang="en-NZ" i="1" dirty="0" err="1" smtClean="0"/>
              <a:t>Venezia</a:t>
            </a:r>
            <a:r>
              <a:rPr lang="en-NZ" i="1" dirty="0" smtClean="0"/>
              <a:t> </a:t>
            </a:r>
            <a:r>
              <a:rPr lang="en-NZ" i="1" dirty="0" err="1" smtClean="0"/>
              <a:t>Kingi</a:t>
            </a:r>
            <a:r>
              <a:rPr lang="en-NZ" i="1" dirty="0" smtClean="0"/>
              <a:t> and Allison Morris</a:t>
            </a:r>
          </a:p>
          <a:p>
            <a:r>
              <a:rPr lang="en-NZ" i="1" dirty="0" err="1" smtClean="0"/>
              <a:t>Ashgate</a:t>
            </a:r>
            <a:r>
              <a:rPr lang="en-NZ" i="1" dirty="0" smtClean="0"/>
              <a:t>, England</a:t>
            </a:r>
          </a:p>
          <a:p>
            <a:r>
              <a:rPr lang="en-NZ" i="1" dirty="0" smtClean="0"/>
              <a:t>ISBN 978-1-4724-1230-0</a:t>
            </a:r>
          </a:p>
          <a:p>
            <a:r>
              <a:rPr lang="en-NZ" i="1" dirty="0" smtClean="0"/>
              <a:t>For publication mid July 2014</a:t>
            </a:r>
          </a:p>
          <a:p>
            <a:r>
              <a:rPr lang="en-NZ" i="1" dirty="0" smtClean="0"/>
              <a:t>To order, email me at: anneda@orcon.net.nz</a:t>
            </a:r>
            <a:endParaRPr lang="en-NZ"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Introduction: The dilemma</a:t>
            </a:r>
            <a:endParaRPr lang="en-NZ" dirty="0"/>
          </a:p>
        </p:txBody>
      </p:sp>
      <p:sp>
        <p:nvSpPr>
          <p:cNvPr id="3" name="Content Placeholder 2"/>
          <p:cNvSpPr>
            <a:spLocks noGrp="1"/>
          </p:cNvSpPr>
          <p:nvPr>
            <p:ph idx="1"/>
          </p:nvPr>
        </p:nvSpPr>
        <p:spPr/>
        <p:txBody>
          <a:bodyPr>
            <a:normAutofit fontScale="92500" lnSpcReduction="20000"/>
          </a:bodyPr>
          <a:lstStyle/>
          <a:p>
            <a:pPr>
              <a:buNone/>
            </a:pPr>
            <a:r>
              <a:rPr lang="en-NZ" i="1" dirty="0" smtClean="0"/>
              <a:t>	My impression is that, mostly, women call the cops because they want the violence to stop right now. I don’t think consideration of what criminal justice system processes might be invoked as a result of dialling 111 figures much in their decision-making. In fact I think there is a serious lack of knowledge about what the system will do ... particularly … for women calling [or contemplating calling] the cops the first time. … There are two main impediments to calling the cops. One is shame. The other is fear that things will be made worse, specifically that they will be subject to payback. It is difficult to see how the availability of RJ will make a blind bit of difference to either.</a:t>
            </a:r>
            <a:endParaRPr lang="en-NZ" dirty="0" smtClean="0"/>
          </a:p>
          <a:p>
            <a:endParaRPr lang="en-NZ"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err="1" smtClean="0"/>
              <a:t>QUalifications</a:t>
            </a:r>
            <a:endParaRPr lang="en-NZ" dirty="0"/>
          </a:p>
        </p:txBody>
      </p:sp>
      <p:sp>
        <p:nvSpPr>
          <p:cNvPr id="3" name="Content Placeholder 2"/>
          <p:cNvSpPr>
            <a:spLocks noGrp="1"/>
          </p:cNvSpPr>
          <p:nvPr>
            <p:ph idx="1"/>
          </p:nvPr>
        </p:nvSpPr>
        <p:spPr/>
        <p:txBody>
          <a:bodyPr/>
          <a:lstStyle/>
          <a:p>
            <a:r>
              <a:rPr lang="en-NZ" dirty="0" smtClean="0"/>
              <a:t>Previous victim of IPV</a:t>
            </a:r>
          </a:p>
          <a:p>
            <a:r>
              <a:rPr lang="en-NZ" dirty="0" smtClean="0"/>
              <a:t>Experienced in practice and academia in victim support and restorative justice</a:t>
            </a:r>
          </a:p>
          <a:p>
            <a:r>
              <a:rPr lang="en-NZ" dirty="0" smtClean="0"/>
              <a:t>Activist – policy in both fields </a:t>
            </a:r>
            <a:r>
              <a:rPr lang="en-NZ" dirty="0" err="1" smtClean="0"/>
              <a:t>a.a</a:t>
            </a:r>
            <a:r>
              <a:rPr lang="en-NZ" dirty="0" smtClean="0"/>
              <a:t>. and women’s health (</a:t>
            </a:r>
            <a:r>
              <a:rPr lang="en-NZ" dirty="0" err="1" smtClean="0"/>
              <a:t>Herceptin</a:t>
            </a:r>
            <a:r>
              <a:rPr lang="en-NZ" dirty="0" smtClean="0"/>
              <a:t> campaign)</a:t>
            </a:r>
            <a:endParaRPr lang="en-N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My Motivations</a:t>
            </a:r>
            <a:endParaRPr lang="en-NZ" dirty="0"/>
          </a:p>
        </p:txBody>
      </p:sp>
      <p:sp>
        <p:nvSpPr>
          <p:cNvPr id="3" name="Content Placeholder 2"/>
          <p:cNvSpPr>
            <a:spLocks noGrp="1"/>
          </p:cNvSpPr>
          <p:nvPr>
            <p:ph idx="1"/>
          </p:nvPr>
        </p:nvSpPr>
        <p:spPr/>
        <p:txBody>
          <a:bodyPr/>
          <a:lstStyle/>
          <a:p>
            <a:endParaRPr lang="en-NZ" dirty="0" smtClean="0"/>
          </a:p>
          <a:p>
            <a:r>
              <a:rPr lang="en-NZ" dirty="0" smtClean="0"/>
              <a:t>IPV high, under-reported, often homicidal</a:t>
            </a:r>
          </a:p>
          <a:p>
            <a:r>
              <a:rPr lang="en-NZ" dirty="0" smtClean="0"/>
              <a:t>Vs and Ps have few options</a:t>
            </a:r>
          </a:p>
          <a:p>
            <a:r>
              <a:rPr lang="en-NZ" dirty="0" smtClean="0"/>
              <a:t>Scepticism re use of RJ for IPV</a:t>
            </a:r>
          </a:p>
          <a:p>
            <a:r>
              <a:rPr lang="en-NZ" dirty="0" smtClean="0"/>
              <a:t>Need for empirical data</a:t>
            </a:r>
          </a:p>
          <a:p>
            <a:r>
              <a:rPr lang="en-NZ" dirty="0" smtClean="0"/>
              <a:t>NZ Court-Referred RJ Pilot 2001</a:t>
            </a:r>
          </a:p>
          <a:p>
            <a:r>
              <a:rPr lang="en-NZ" dirty="0" smtClean="0"/>
              <a:t>Vs &amp; Ps to be heard</a:t>
            </a:r>
          </a:p>
          <a:p>
            <a:endParaRPr lang="en-N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Definition of Intimate Partner Violence</a:t>
            </a:r>
            <a:endParaRPr lang="en-NZ" dirty="0"/>
          </a:p>
        </p:txBody>
      </p:sp>
      <p:sp>
        <p:nvSpPr>
          <p:cNvPr id="3" name="Content Placeholder 2"/>
          <p:cNvSpPr>
            <a:spLocks noGrp="1"/>
          </p:cNvSpPr>
          <p:nvPr>
            <p:ph idx="1"/>
          </p:nvPr>
        </p:nvSpPr>
        <p:spPr/>
        <p:txBody>
          <a:bodyPr>
            <a:normAutofit lnSpcReduction="10000"/>
          </a:bodyPr>
          <a:lstStyle/>
          <a:p>
            <a:pPr>
              <a:buNone/>
            </a:pPr>
            <a:r>
              <a:rPr lang="en-NZ" dirty="0" smtClean="0"/>
              <a:t>	Physical, sexual and/or psychological violence - dominance and subordination, intentional force, with or without the potential to cause death. </a:t>
            </a:r>
          </a:p>
          <a:p>
            <a:pPr>
              <a:buNone/>
            </a:pPr>
            <a:r>
              <a:rPr lang="en-NZ" i="1" dirty="0" smtClean="0"/>
              <a:t>	</a:t>
            </a:r>
            <a:r>
              <a:rPr lang="en-NZ" b="1" i="1" dirty="0" smtClean="0"/>
              <a:t>Physical violence </a:t>
            </a:r>
            <a:r>
              <a:rPr lang="en-NZ" dirty="0" smtClean="0"/>
              <a:t>- pain, injury, impairment or disease; sexual violence - forced, coerced or exploitative sexual behaviour or threats. </a:t>
            </a:r>
          </a:p>
          <a:p>
            <a:pPr>
              <a:buNone/>
            </a:pPr>
            <a:r>
              <a:rPr lang="en-NZ" i="1" dirty="0" smtClean="0"/>
              <a:t>	</a:t>
            </a:r>
            <a:r>
              <a:rPr lang="en-NZ" b="1" i="1" dirty="0" smtClean="0"/>
              <a:t>Psychological and emotional violence </a:t>
            </a:r>
            <a:r>
              <a:rPr lang="en-NZ" dirty="0" smtClean="0"/>
              <a:t>-causing anguish,  fear, intimidation, harassment, damage to property, threats of physical or sexual violence, or deprivation of decision-making powers.</a:t>
            </a:r>
          </a:p>
          <a:p>
            <a:endParaRPr lang="en-N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Ian’s Assessment</a:t>
            </a:r>
            <a:endParaRPr lang="en-NZ" dirty="0"/>
          </a:p>
        </p:txBody>
      </p:sp>
      <p:sp>
        <p:nvSpPr>
          <p:cNvPr id="3" name="Content Placeholder 2"/>
          <p:cNvSpPr>
            <a:spLocks noGrp="1"/>
          </p:cNvSpPr>
          <p:nvPr>
            <p:ph idx="1"/>
          </p:nvPr>
        </p:nvSpPr>
        <p:spPr/>
        <p:txBody>
          <a:bodyPr/>
          <a:lstStyle/>
          <a:p>
            <a:pPr>
              <a:buNone/>
            </a:pPr>
            <a:r>
              <a:rPr lang="en-NZ" i="1" dirty="0" smtClean="0"/>
              <a:t>	To me it is a mutual problem. It is not just one hitting on the other. Extreme cases ... maybe [of] one hitting on the other. But often it is not. It is a conflict which reflects the power struggle between the male and female. The man’s reaction, usually, is to get a bit physical. The female's tactic is usually a lot more subtle. But it's the actual issue. And simply to deal with one part of that conflict and to demonise one half of that conflict, is not dealing with the issue, with the fundamentals.</a:t>
            </a:r>
            <a:endParaRPr lang="en-N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err="1" smtClean="0"/>
              <a:t>Heeni’s</a:t>
            </a:r>
            <a:r>
              <a:rPr lang="en-NZ" dirty="0" smtClean="0"/>
              <a:t> Experience</a:t>
            </a:r>
            <a:endParaRPr lang="en-NZ" dirty="0"/>
          </a:p>
        </p:txBody>
      </p:sp>
      <p:sp>
        <p:nvSpPr>
          <p:cNvPr id="3" name="Content Placeholder 2"/>
          <p:cNvSpPr>
            <a:spLocks noGrp="1"/>
          </p:cNvSpPr>
          <p:nvPr>
            <p:ph idx="1"/>
          </p:nvPr>
        </p:nvSpPr>
        <p:spPr/>
        <p:txBody>
          <a:bodyPr/>
          <a:lstStyle/>
          <a:p>
            <a:r>
              <a:rPr lang="en-NZ" i="1" dirty="0" smtClean="0"/>
              <a:t>There’s always been threats. “I’ll kill you, cut you up, stab you.” All of that. It’s all there … At the time you get told, “I’ll poke you full of holes … [I]n the back of your mind you know he’s capable of it … because knowing his history in his gang, it’s like, “Yeah, you’re capable of doing it” … I could even be put in the boot and taken somewhere. I know that’s possible because he carries a knife with him and has access to guns.</a:t>
            </a:r>
            <a:endParaRPr lang="en-N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Definition of Restorative Justice</a:t>
            </a:r>
            <a:endParaRPr lang="en-NZ" dirty="0"/>
          </a:p>
        </p:txBody>
      </p:sp>
      <p:sp>
        <p:nvSpPr>
          <p:cNvPr id="3" name="Content Placeholder 2"/>
          <p:cNvSpPr>
            <a:spLocks noGrp="1"/>
          </p:cNvSpPr>
          <p:nvPr>
            <p:ph idx="1"/>
          </p:nvPr>
        </p:nvSpPr>
        <p:spPr/>
        <p:txBody>
          <a:bodyPr/>
          <a:lstStyle/>
          <a:p>
            <a:endParaRPr lang="en-NZ" sz="2400" dirty="0" smtClean="0"/>
          </a:p>
          <a:p>
            <a:r>
              <a:rPr lang="en-NZ" sz="2800" dirty="0" smtClean="0"/>
              <a:t>RJ is a process that addresses the aftermath of wrongdoing, where priority is placed on victim empowerment and perpetrator accountability, and </a:t>
            </a:r>
            <a:r>
              <a:rPr lang="en-NZ" sz="2800" i="1" dirty="0" smtClean="0"/>
              <a:t>may</a:t>
            </a:r>
            <a:r>
              <a:rPr lang="en-NZ" sz="2800" dirty="0" smtClean="0"/>
              <a:t> involve reparation and/or reconciliation.</a:t>
            </a:r>
            <a:endParaRPr lang="en-N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Potential of Restorative Justice according to a victim advocate </a:t>
            </a:r>
            <a:endParaRPr lang="en-NZ" dirty="0"/>
          </a:p>
        </p:txBody>
      </p:sp>
      <p:sp>
        <p:nvSpPr>
          <p:cNvPr id="3" name="Content Placeholder 2"/>
          <p:cNvSpPr>
            <a:spLocks noGrp="1"/>
          </p:cNvSpPr>
          <p:nvPr>
            <p:ph idx="1"/>
          </p:nvPr>
        </p:nvSpPr>
        <p:spPr/>
        <p:txBody>
          <a:bodyPr/>
          <a:lstStyle/>
          <a:p>
            <a:pPr>
              <a:buNone/>
            </a:pPr>
            <a:r>
              <a:rPr lang="en-NZ" i="1" dirty="0" smtClean="0"/>
              <a:t>	[Restorative justice] would be really helpful for people who were staying together to make sure it doesn't happen again, but also for those who are not. This is especially for the children; adults make choices but children can't. Anything that makes kids safer and saner has to be good. </a:t>
            </a:r>
            <a:endParaRPr lang="en-NZ" dirty="0" smtClean="0"/>
          </a:p>
          <a:p>
            <a:endParaRPr lang="en-NZ" dirty="0" smtClean="0"/>
          </a:p>
          <a:p>
            <a:endParaRPr lang="en-N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62</TotalTime>
  <Words>702</Words>
  <Application>Microsoft Office PowerPoint</Application>
  <PresentationFormat>On-screen Show (4:3)</PresentationFormat>
  <Paragraphs>86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Opulent</vt:lpstr>
      <vt:lpstr>A Restorative Approach to Intimate Partner Violence</vt:lpstr>
      <vt:lpstr>Introduction: The dilemma</vt:lpstr>
      <vt:lpstr>QUalifications</vt:lpstr>
      <vt:lpstr>My Motivations</vt:lpstr>
      <vt:lpstr>Definition of Intimate Partner Violence</vt:lpstr>
      <vt:lpstr>Ian’s Assessment</vt:lpstr>
      <vt:lpstr>Heeni’s Experience</vt:lpstr>
      <vt:lpstr>Definition of Restorative Justice</vt:lpstr>
      <vt:lpstr>Potential of Restorative Justice according to a victim advocate </vt:lpstr>
      <vt:lpstr>Research Method and Challenges</vt:lpstr>
      <vt:lpstr>Findings</vt:lpstr>
      <vt:lpstr>Power</vt:lpstr>
      <vt:lpstr>Examples of Power</vt:lpstr>
      <vt:lpstr>Power cont’d</vt:lpstr>
      <vt:lpstr>Power (negative)</vt:lpstr>
      <vt:lpstr>Reporting Reconceptualised</vt:lpstr>
      <vt:lpstr>Conclusion</vt:lpstr>
      <vt:lpstr>New Publication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Restorative Approach to Intimate Partner Violence</dc:title>
  <dc:creator>Anne</dc:creator>
  <cp:lastModifiedBy>Anne</cp:lastModifiedBy>
  <cp:revision>8</cp:revision>
  <dcterms:created xsi:type="dcterms:W3CDTF">2014-03-19T00:35:26Z</dcterms:created>
  <dcterms:modified xsi:type="dcterms:W3CDTF">2014-03-19T01:40:22Z</dcterms:modified>
</cp:coreProperties>
</file>